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8" r:id="rId3"/>
    <p:sldId id="318" r:id="rId4"/>
    <p:sldId id="321" r:id="rId5"/>
    <p:sldId id="323" r:id="rId6"/>
    <p:sldId id="324" r:id="rId7"/>
    <p:sldId id="304" r:id="rId8"/>
    <p:sldId id="305" r:id="rId9"/>
    <p:sldId id="310" r:id="rId10"/>
    <p:sldId id="311" r:id="rId11"/>
    <p:sldId id="316" r:id="rId12"/>
    <p:sldId id="312" r:id="rId13"/>
    <p:sldId id="313" r:id="rId14"/>
    <p:sldId id="322" r:id="rId15"/>
    <p:sldId id="314" r:id="rId16"/>
    <p:sldId id="315" r:id="rId17"/>
    <p:sldId id="320" r:id="rId18"/>
    <p:sldId id="288" r:id="rId19"/>
    <p:sldId id="319" r:id="rId20"/>
    <p:sldId id="289" r:id="rId21"/>
    <p:sldId id="306" r:id="rId22"/>
    <p:sldId id="307" r:id="rId23"/>
    <p:sldId id="308" r:id="rId24"/>
    <p:sldId id="309" r:id="rId25"/>
    <p:sldId id="291" r:id="rId26"/>
    <p:sldId id="259" r:id="rId27"/>
    <p:sldId id="298" r:id="rId28"/>
    <p:sldId id="261" r:id="rId29"/>
    <p:sldId id="293" r:id="rId30"/>
    <p:sldId id="263" r:id="rId31"/>
    <p:sldId id="294" r:id="rId32"/>
    <p:sldId id="265" r:id="rId33"/>
    <p:sldId id="268" r:id="rId34"/>
    <p:sldId id="285" r:id="rId35"/>
    <p:sldId id="295" r:id="rId36"/>
    <p:sldId id="271" r:id="rId37"/>
    <p:sldId id="297" r:id="rId38"/>
    <p:sldId id="301" r:id="rId39"/>
    <p:sldId id="302" r:id="rId40"/>
    <p:sldId id="317" r:id="rId41"/>
    <p:sldId id="300" r:id="rId42"/>
    <p:sldId id="275" r:id="rId43"/>
  </p:sldIdLst>
  <p:sldSz cx="9144000" cy="6858000" type="screen4x3"/>
  <p:notesSz cx="6858000" cy="9144000"/>
  <p:custDataLst>
    <p:tags r:id="rId44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488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30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2280048-E847-4109-BEE1-99BB5A0CE668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8B22830-BE73-4CF6-9B93-B85BA2588333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>
              <a:latin typeface="+mj-lt"/>
            </a:rPr>
            <a:t>Power output limited to animal musculature, wind &amp; water</a:t>
          </a:r>
        </a:p>
      </dgm:t>
    </dgm:pt>
    <dgm:pt modelId="{FF1A2AF3-154A-4279-A291-BE700329E8BE}" type="parTrans" cxnId="{6E76F83F-BB8F-4588-8102-83AC9D32DA2E}">
      <dgm:prSet/>
      <dgm:spPr/>
      <dgm:t>
        <a:bodyPr/>
        <a:lstStyle/>
        <a:p>
          <a:endParaRPr lang="en-US"/>
        </a:p>
      </dgm:t>
    </dgm:pt>
    <dgm:pt modelId="{D4290521-D984-4613-A144-F99A39FD8ACA}" type="sibTrans" cxnId="{6E76F83F-BB8F-4588-8102-83AC9D32DA2E}">
      <dgm:prSet/>
      <dgm:spPr/>
      <dgm:t>
        <a:bodyPr/>
        <a:lstStyle/>
        <a:p>
          <a:endParaRPr lang="en-US"/>
        </a:p>
      </dgm:t>
    </dgm:pt>
    <dgm:pt modelId="{C58FF053-809C-4632-AFE9-B3B874B2107F}">
      <dgm:prSet phldrT="[Text]"/>
      <dgm:spPr>
        <a:solidFill>
          <a:srgbClr val="00B050"/>
        </a:solidFill>
      </dgm:spPr>
      <dgm:t>
        <a:bodyPr/>
        <a:lstStyle/>
        <a:p>
          <a:r>
            <a:rPr lang="en-US" dirty="0">
              <a:latin typeface="+mj-lt"/>
            </a:rPr>
            <a:t>Develop technologies to extract power by burning fossil fuels</a:t>
          </a:r>
        </a:p>
      </dgm:t>
    </dgm:pt>
    <dgm:pt modelId="{992E93CC-A490-4E3E-A3A5-293A888832D2}" type="parTrans" cxnId="{7EFB07F8-3BF0-4A41-A723-4AB96BEA4F10}">
      <dgm:prSet/>
      <dgm:spPr/>
      <dgm:t>
        <a:bodyPr/>
        <a:lstStyle/>
        <a:p>
          <a:endParaRPr lang="en-US"/>
        </a:p>
      </dgm:t>
    </dgm:pt>
    <dgm:pt modelId="{CCECC921-2293-4702-905B-BB3B908AF0E3}" type="sibTrans" cxnId="{7EFB07F8-3BF0-4A41-A723-4AB96BEA4F10}">
      <dgm:prSet/>
      <dgm:spPr/>
      <dgm:t>
        <a:bodyPr/>
        <a:lstStyle/>
        <a:p>
          <a:endParaRPr lang="en-US"/>
        </a:p>
      </dgm:t>
    </dgm:pt>
    <dgm:pt modelId="{7F4C2089-D4B2-433D-A939-904C6C5FF731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>
              <a:latin typeface="+mj-lt"/>
            </a:rPr>
            <a:t>Fuel scarce, technology cumbersome and limited spread</a:t>
          </a:r>
          <a:endParaRPr lang="en-US" dirty="0"/>
        </a:p>
      </dgm:t>
    </dgm:pt>
    <dgm:pt modelId="{F72FA90B-DB5A-4756-8278-F917ECB82228}" type="parTrans" cxnId="{B3D36C52-989F-402E-A534-A46861EBD36D}">
      <dgm:prSet/>
      <dgm:spPr/>
      <dgm:t>
        <a:bodyPr/>
        <a:lstStyle/>
        <a:p>
          <a:endParaRPr lang="en-US"/>
        </a:p>
      </dgm:t>
    </dgm:pt>
    <dgm:pt modelId="{5AF9EF92-C226-4C22-A860-564689DF66C5}" type="sibTrans" cxnId="{B3D36C52-989F-402E-A534-A46861EBD36D}">
      <dgm:prSet/>
      <dgm:spPr/>
      <dgm:t>
        <a:bodyPr/>
        <a:lstStyle/>
        <a:p>
          <a:endParaRPr lang="en-US"/>
        </a:p>
      </dgm:t>
    </dgm:pt>
    <dgm:pt modelId="{4A569D8B-7CFF-465F-B4A0-6B9DC4607576}">
      <dgm:prSet phldrT="[Text]"/>
      <dgm:spPr>
        <a:solidFill>
          <a:srgbClr val="00B050"/>
        </a:solidFill>
      </dgm:spPr>
      <dgm:t>
        <a:bodyPr/>
        <a:lstStyle/>
        <a:p>
          <a:r>
            <a:rPr lang="en-US" dirty="0">
              <a:latin typeface="+mj-lt"/>
            </a:rPr>
            <a:t>Improve technology, build infrastructure to support and fuel worldwide</a:t>
          </a:r>
        </a:p>
      </dgm:t>
    </dgm:pt>
    <dgm:pt modelId="{5AAAE4D5-AAFF-4271-9F88-9FA6F9605A36}" type="parTrans" cxnId="{F256D02D-0013-44AC-96E5-3B9947F82B01}">
      <dgm:prSet/>
      <dgm:spPr/>
      <dgm:t>
        <a:bodyPr/>
        <a:lstStyle/>
        <a:p>
          <a:endParaRPr lang="en-US"/>
        </a:p>
      </dgm:t>
    </dgm:pt>
    <dgm:pt modelId="{F1D93538-8CE8-4A6E-A81A-7D134AD89E8E}" type="sibTrans" cxnId="{F256D02D-0013-44AC-96E5-3B9947F82B01}">
      <dgm:prSet/>
      <dgm:spPr/>
      <dgm:t>
        <a:bodyPr/>
        <a:lstStyle/>
        <a:p>
          <a:endParaRPr lang="en-US"/>
        </a:p>
      </dgm:t>
    </dgm:pt>
    <dgm:pt modelId="{800E445D-A3A4-47C2-9D86-66E112A06FC7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>
              <a:latin typeface="+mj-lt"/>
            </a:rPr>
            <a:t>Climate Change</a:t>
          </a:r>
        </a:p>
      </dgm:t>
    </dgm:pt>
    <dgm:pt modelId="{B8A261C7-2A9B-4DDB-8B96-0E27779B158E}" type="parTrans" cxnId="{9E69D917-3C9A-4A55-9007-D2987CA07419}">
      <dgm:prSet/>
      <dgm:spPr/>
      <dgm:t>
        <a:bodyPr/>
        <a:lstStyle/>
        <a:p>
          <a:endParaRPr lang="en-US"/>
        </a:p>
      </dgm:t>
    </dgm:pt>
    <dgm:pt modelId="{D1218D7A-6214-4ACF-AE72-83C6E64306A0}" type="sibTrans" cxnId="{9E69D917-3C9A-4A55-9007-D2987CA07419}">
      <dgm:prSet/>
      <dgm:spPr/>
      <dgm:t>
        <a:bodyPr/>
        <a:lstStyle/>
        <a:p>
          <a:endParaRPr lang="en-US"/>
        </a:p>
      </dgm:t>
    </dgm:pt>
    <dgm:pt modelId="{82044B59-3905-4BE8-81A9-F905E1AD1107}">
      <dgm:prSet phldrT="[Text]"/>
      <dgm:spPr/>
      <dgm:t>
        <a:bodyPr/>
        <a:lstStyle/>
        <a:p>
          <a:endParaRPr lang="en-US"/>
        </a:p>
      </dgm:t>
    </dgm:pt>
    <dgm:pt modelId="{375DAB9F-0508-44F0-8714-138094E76C9A}" type="parTrans" cxnId="{42E67B9C-7B15-422E-8345-B54C5F8A4816}">
      <dgm:prSet/>
      <dgm:spPr/>
      <dgm:t>
        <a:bodyPr/>
        <a:lstStyle/>
        <a:p>
          <a:endParaRPr lang="en-US"/>
        </a:p>
      </dgm:t>
    </dgm:pt>
    <dgm:pt modelId="{8ACD2973-497A-4FFB-98E8-C0F74EAA3367}" type="sibTrans" cxnId="{42E67B9C-7B15-422E-8345-B54C5F8A4816}">
      <dgm:prSet/>
      <dgm:spPr/>
      <dgm:t>
        <a:bodyPr/>
        <a:lstStyle/>
        <a:p>
          <a:endParaRPr lang="en-US"/>
        </a:p>
      </dgm:t>
    </dgm:pt>
    <dgm:pt modelId="{AF825435-31C7-42B1-9189-AF48C657D549}" type="pres">
      <dgm:prSet presAssocID="{A2280048-E847-4109-BEE1-99BB5A0CE668}" presName="outerComposite" presStyleCnt="0">
        <dgm:presLayoutVars>
          <dgm:chMax val="5"/>
          <dgm:dir/>
          <dgm:resizeHandles val="exact"/>
        </dgm:presLayoutVars>
      </dgm:prSet>
      <dgm:spPr/>
    </dgm:pt>
    <dgm:pt modelId="{FD5C52AF-0E79-46A9-BF86-720BB420193D}" type="pres">
      <dgm:prSet presAssocID="{A2280048-E847-4109-BEE1-99BB5A0CE668}" presName="dummyMaxCanvas" presStyleCnt="0">
        <dgm:presLayoutVars/>
      </dgm:prSet>
      <dgm:spPr/>
    </dgm:pt>
    <dgm:pt modelId="{7CBD24A0-468C-4532-AED8-700E087CA63F}" type="pres">
      <dgm:prSet presAssocID="{A2280048-E847-4109-BEE1-99BB5A0CE668}" presName="FiveNodes_1" presStyleLbl="node1" presStyleIdx="0" presStyleCnt="5">
        <dgm:presLayoutVars>
          <dgm:bulletEnabled val="1"/>
        </dgm:presLayoutVars>
      </dgm:prSet>
      <dgm:spPr/>
    </dgm:pt>
    <dgm:pt modelId="{E572F318-7EC9-4C7F-AF0F-297506995C64}" type="pres">
      <dgm:prSet presAssocID="{A2280048-E847-4109-BEE1-99BB5A0CE668}" presName="FiveNodes_2" presStyleLbl="node1" presStyleIdx="1" presStyleCnt="5">
        <dgm:presLayoutVars>
          <dgm:bulletEnabled val="1"/>
        </dgm:presLayoutVars>
      </dgm:prSet>
      <dgm:spPr/>
    </dgm:pt>
    <dgm:pt modelId="{C1C06DD1-5D12-4CA3-ABD0-EB838A25249A}" type="pres">
      <dgm:prSet presAssocID="{A2280048-E847-4109-BEE1-99BB5A0CE668}" presName="FiveNodes_3" presStyleLbl="node1" presStyleIdx="2" presStyleCnt="5">
        <dgm:presLayoutVars>
          <dgm:bulletEnabled val="1"/>
        </dgm:presLayoutVars>
      </dgm:prSet>
      <dgm:spPr/>
    </dgm:pt>
    <dgm:pt modelId="{D9E07D9F-75F6-4999-925F-F0095042189B}" type="pres">
      <dgm:prSet presAssocID="{A2280048-E847-4109-BEE1-99BB5A0CE668}" presName="FiveNodes_4" presStyleLbl="node1" presStyleIdx="3" presStyleCnt="5">
        <dgm:presLayoutVars>
          <dgm:bulletEnabled val="1"/>
        </dgm:presLayoutVars>
      </dgm:prSet>
      <dgm:spPr/>
    </dgm:pt>
    <dgm:pt modelId="{E8FFE906-491F-4E67-9E72-98BA2CACC284}" type="pres">
      <dgm:prSet presAssocID="{A2280048-E847-4109-BEE1-99BB5A0CE668}" presName="FiveNodes_5" presStyleLbl="node1" presStyleIdx="4" presStyleCnt="5" custLinFactNeighborX="148" custLinFactNeighborY="-816">
        <dgm:presLayoutVars>
          <dgm:bulletEnabled val="1"/>
        </dgm:presLayoutVars>
      </dgm:prSet>
      <dgm:spPr/>
    </dgm:pt>
    <dgm:pt modelId="{D01C3763-F292-45C8-9BA9-16AB58E3EB0A}" type="pres">
      <dgm:prSet presAssocID="{A2280048-E847-4109-BEE1-99BB5A0CE668}" presName="FiveConn_1-2" presStyleLbl="fgAccFollowNode1" presStyleIdx="0" presStyleCnt="4">
        <dgm:presLayoutVars>
          <dgm:bulletEnabled val="1"/>
        </dgm:presLayoutVars>
      </dgm:prSet>
      <dgm:spPr/>
    </dgm:pt>
    <dgm:pt modelId="{DDA00CD7-C50B-43C6-9B72-EDFDDDC0F2E8}" type="pres">
      <dgm:prSet presAssocID="{A2280048-E847-4109-BEE1-99BB5A0CE668}" presName="FiveConn_2-3" presStyleLbl="fgAccFollowNode1" presStyleIdx="1" presStyleCnt="4">
        <dgm:presLayoutVars>
          <dgm:bulletEnabled val="1"/>
        </dgm:presLayoutVars>
      </dgm:prSet>
      <dgm:spPr/>
    </dgm:pt>
    <dgm:pt modelId="{6A48F997-CFC3-4CA5-9D89-2264408DF832}" type="pres">
      <dgm:prSet presAssocID="{A2280048-E847-4109-BEE1-99BB5A0CE668}" presName="FiveConn_3-4" presStyleLbl="fgAccFollowNode1" presStyleIdx="2" presStyleCnt="4">
        <dgm:presLayoutVars>
          <dgm:bulletEnabled val="1"/>
        </dgm:presLayoutVars>
      </dgm:prSet>
      <dgm:spPr/>
    </dgm:pt>
    <dgm:pt modelId="{59121C83-3806-46F9-974B-E790CEB7F740}" type="pres">
      <dgm:prSet presAssocID="{A2280048-E847-4109-BEE1-99BB5A0CE668}" presName="FiveConn_4-5" presStyleLbl="fgAccFollowNode1" presStyleIdx="3" presStyleCnt="4">
        <dgm:presLayoutVars>
          <dgm:bulletEnabled val="1"/>
        </dgm:presLayoutVars>
      </dgm:prSet>
      <dgm:spPr/>
    </dgm:pt>
    <dgm:pt modelId="{E89DFDE7-C258-42EA-AD89-7DA7C1AABCE2}" type="pres">
      <dgm:prSet presAssocID="{A2280048-E847-4109-BEE1-99BB5A0CE668}" presName="FiveNodes_1_text" presStyleLbl="node1" presStyleIdx="4" presStyleCnt="5">
        <dgm:presLayoutVars>
          <dgm:bulletEnabled val="1"/>
        </dgm:presLayoutVars>
      </dgm:prSet>
      <dgm:spPr/>
    </dgm:pt>
    <dgm:pt modelId="{109A6208-6EC2-4CFB-9EA2-BDF5771C52F6}" type="pres">
      <dgm:prSet presAssocID="{A2280048-E847-4109-BEE1-99BB5A0CE668}" presName="FiveNodes_2_text" presStyleLbl="node1" presStyleIdx="4" presStyleCnt="5">
        <dgm:presLayoutVars>
          <dgm:bulletEnabled val="1"/>
        </dgm:presLayoutVars>
      </dgm:prSet>
      <dgm:spPr/>
    </dgm:pt>
    <dgm:pt modelId="{53AE483A-A4B8-4DBF-B1F2-CE900A2C2BE2}" type="pres">
      <dgm:prSet presAssocID="{A2280048-E847-4109-BEE1-99BB5A0CE668}" presName="FiveNodes_3_text" presStyleLbl="node1" presStyleIdx="4" presStyleCnt="5">
        <dgm:presLayoutVars>
          <dgm:bulletEnabled val="1"/>
        </dgm:presLayoutVars>
      </dgm:prSet>
      <dgm:spPr/>
    </dgm:pt>
    <dgm:pt modelId="{31044C2F-2160-4FA6-9DFE-9CEB4E1D2CD9}" type="pres">
      <dgm:prSet presAssocID="{A2280048-E847-4109-BEE1-99BB5A0CE668}" presName="FiveNodes_4_text" presStyleLbl="node1" presStyleIdx="4" presStyleCnt="5">
        <dgm:presLayoutVars>
          <dgm:bulletEnabled val="1"/>
        </dgm:presLayoutVars>
      </dgm:prSet>
      <dgm:spPr/>
    </dgm:pt>
    <dgm:pt modelId="{7F3B152A-059F-4F52-8CDC-20F6A2A6AB1B}" type="pres">
      <dgm:prSet presAssocID="{A2280048-E847-4109-BEE1-99BB5A0CE668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9E69D917-3C9A-4A55-9007-D2987CA07419}" srcId="{A2280048-E847-4109-BEE1-99BB5A0CE668}" destId="{800E445D-A3A4-47C2-9D86-66E112A06FC7}" srcOrd="4" destOrd="0" parTransId="{B8A261C7-2A9B-4DDB-8B96-0E27779B158E}" sibTransId="{D1218D7A-6214-4ACF-AE72-83C6E64306A0}"/>
    <dgm:cxn modelId="{F4BF1221-6499-40C5-BAF7-EDA71C77C641}" type="presOf" srcId="{C58FF053-809C-4632-AFE9-B3B874B2107F}" destId="{109A6208-6EC2-4CFB-9EA2-BDF5771C52F6}" srcOrd="1" destOrd="0" presId="urn:microsoft.com/office/officeart/2005/8/layout/vProcess5"/>
    <dgm:cxn modelId="{6FA34928-9E34-46FB-9B24-B5A27B7F4CB5}" type="presOf" srcId="{7F4C2089-D4B2-433D-A939-904C6C5FF731}" destId="{C1C06DD1-5D12-4CA3-ABD0-EB838A25249A}" srcOrd="0" destOrd="0" presId="urn:microsoft.com/office/officeart/2005/8/layout/vProcess5"/>
    <dgm:cxn modelId="{F256D02D-0013-44AC-96E5-3B9947F82B01}" srcId="{A2280048-E847-4109-BEE1-99BB5A0CE668}" destId="{4A569D8B-7CFF-465F-B4A0-6B9DC4607576}" srcOrd="3" destOrd="0" parTransId="{5AAAE4D5-AAFF-4271-9F88-9FA6F9605A36}" sibTransId="{F1D93538-8CE8-4A6E-A81A-7D134AD89E8E}"/>
    <dgm:cxn modelId="{910EFA36-41F3-4261-8F07-C92BD2BE39BF}" type="presOf" srcId="{4A569D8B-7CFF-465F-B4A0-6B9DC4607576}" destId="{D9E07D9F-75F6-4999-925F-F0095042189B}" srcOrd="0" destOrd="0" presId="urn:microsoft.com/office/officeart/2005/8/layout/vProcess5"/>
    <dgm:cxn modelId="{6E76F83F-BB8F-4588-8102-83AC9D32DA2E}" srcId="{A2280048-E847-4109-BEE1-99BB5A0CE668}" destId="{08B22830-BE73-4CF6-9B93-B85BA2588333}" srcOrd="0" destOrd="0" parTransId="{FF1A2AF3-154A-4279-A291-BE700329E8BE}" sibTransId="{D4290521-D984-4613-A144-F99A39FD8ACA}"/>
    <dgm:cxn modelId="{3129935E-A8FC-4B29-89B1-CEAD4374B36E}" type="presOf" srcId="{D4290521-D984-4613-A144-F99A39FD8ACA}" destId="{D01C3763-F292-45C8-9BA9-16AB58E3EB0A}" srcOrd="0" destOrd="0" presId="urn:microsoft.com/office/officeart/2005/8/layout/vProcess5"/>
    <dgm:cxn modelId="{1C49C261-B65E-4949-BB19-8961C474B3B6}" type="presOf" srcId="{C58FF053-809C-4632-AFE9-B3B874B2107F}" destId="{E572F318-7EC9-4C7F-AF0F-297506995C64}" srcOrd="0" destOrd="0" presId="urn:microsoft.com/office/officeart/2005/8/layout/vProcess5"/>
    <dgm:cxn modelId="{4DD4A94C-89EA-4ADD-AADF-80FE4DBF2631}" type="presOf" srcId="{F1D93538-8CE8-4A6E-A81A-7D134AD89E8E}" destId="{59121C83-3806-46F9-974B-E790CEB7F740}" srcOrd="0" destOrd="0" presId="urn:microsoft.com/office/officeart/2005/8/layout/vProcess5"/>
    <dgm:cxn modelId="{B58E7B70-92BD-48FB-8739-46E49074E52E}" type="presOf" srcId="{800E445D-A3A4-47C2-9D86-66E112A06FC7}" destId="{E8FFE906-491F-4E67-9E72-98BA2CACC284}" srcOrd="0" destOrd="0" presId="urn:microsoft.com/office/officeart/2005/8/layout/vProcess5"/>
    <dgm:cxn modelId="{B3D36C52-989F-402E-A534-A46861EBD36D}" srcId="{A2280048-E847-4109-BEE1-99BB5A0CE668}" destId="{7F4C2089-D4B2-433D-A939-904C6C5FF731}" srcOrd="2" destOrd="0" parTransId="{F72FA90B-DB5A-4756-8278-F917ECB82228}" sibTransId="{5AF9EF92-C226-4C22-A860-564689DF66C5}"/>
    <dgm:cxn modelId="{722C0A99-2D30-477B-8864-02363A4FF543}" type="presOf" srcId="{CCECC921-2293-4702-905B-BB3B908AF0E3}" destId="{DDA00CD7-C50B-43C6-9B72-EDFDDDC0F2E8}" srcOrd="0" destOrd="0" presId="urn:microsoft.com/office/officeart/2005/8/layout/vProcess5"/>
    <dgm:cxn modelId="{42E67B9C-7B15-422E-8345-B54C5F8A4816}" srcId="{A2280048-E847-4109-BEE1-99BB5A0CE668}" destId="{82044B59-3905-4BE8-81A9-F905E1AD1107}" srcOrd="5" destOrd="0" parTransId="{375DAB9F-0508-44F0-8714-138094E76C9A}" sibTransId="{8ACD2973-497A-4FFB-98E8-C0F74EAA3367}"/>
    <dgm:cxn modelId="{755324B2-76F9-42CD-9425-8CCABC6935F8}" type="presOf" srcId="{800E445D-A3A4-47C2-9D86-66E112A06FC7}" destId="{7F3B152A-059F-4F52-8CDC-20F6A2A6AB1B}" srcOrd="1" destOrd="0" presId="urn:microsoft.com/office/officeart/2005/8/layout/vProcess5"/>
    <dgm:cxn modelId="{0C135FBA-F781-402A-99EE-66BA75A56CDC}" type="presOf" srcId="{4A569D8B-7CFF-465F-B4A0-6B9DC4607576}" destId="{31044C2F-2160-4FA6-9DFE-9CEB4E1D2CD9}" srcOrd="1" destOrd="0" presId="urn:microsoft.com/office/officeart/2005/8/layout/vProcess5"/>
    <dgm:cxn modelId="{B8F5AAC0-D26D-4FA4-8F50-264D8B35B16A}" type="presOf" srcId="{7F4C2089-D4B2-433D-A939-904C6C5FF731}" destId="{53AE483A-A4B8-4DBF-B1F2-CE900A2C2BE2}" srcOrd="1" destOrd="0" presId="urn:microsoft.com/office/officeart/2005/8/layout/vProcess5"/>
    <dgm:cxn modelId="{5E0CF6C3-4451-49F4-A787-AF662A37876D}" type="presOf" srcId="{A2280048-E847-4109-BEE1-99BB5A0CE668}" destId="{AF825435-31C7-42B1-9189-AF48C657D549}" srcOrd="0" destOrd="0" presId="urn:microsoft.com/office/officeart/2005/8/layout/vProcess5"/>
    <dgm:cxn modelId="{46B3F8CC-0840-419C-A92C-E15DE0A333CB}" type="presOf" srcId="{08B22830-BE73-4CF6-9B93-B85BA2588333}" destId="{7CBD24A0-468C-4532-AED8-700E087CA63F}" srcOrd="0" destOrd="0" presId="urn:microsoft.com/office/officeart/2005/8/layout/vProcess5"/>
    <dgm:cxn modelId="{26A577D1-BDA6-4534-A000-5C30EE06458B}" type="presOf" srcId="{08B22830-BE73-4CF6-9B93-B85BA2588333}" destId="{E89DFDE7-C258-42EA-AD89-7DA7C1AABCE2}" srcOrd="1" destOrd="0" presId="urn:microsoft.com/office/officeart/2005/8/layout/vProcess5"/>
    <dgm:cxn modelId="{5C3B4AF3-C5E0-492B-A57A-9B5534C0EC21}" type="presOf" srcId="{5AF9EF92-C226-4C22-A860-564689DF66C5}" destId="{6A48F997-CFC3-4CA5-9D89-2264408DF832}" srcOrd="0" destOrd="0" presId="urn:microsoft.com/office/officeart/2005/8/layout/vProcess5"/>
    <dgm:cxn modelId="{7EFB07F8-3BF0-4A41-A723-4AB96BEA4F10}" srcId="{A2280048-E847-4109-BEE1-99BB5A0CE668}" destId="{C58FF053-809C-4632-AFE9-B3B874B2107F}" srcOrd="1" destOrd="0" parTransId="{992E93CC-A490-4E3E-A3A5-293A888832D2}" sibTransId="{CCECC921-2293-4702-905B-BB3B908AF0E3}"/>
    <dgm:cxn modelId="{8DCDDE4F-630E-4CB6-8DA1-D3F515EDE402}" type="presParOf" srcId="{AF825435-31C7-42B1-9189-AF48C657D549}" destId="{FD5C52AF-0E79-46A9-BF86-720BB420193D}" srcOrd="0" destOrd="0" presId="urn:microsoft.com/office/officeart/2005/8/layout/vProcess5"/>
    <dgm:cxn modelId="{179D9B31-B19C-4011-8A22-EDA69EF7ADDA}" type="presParOf" srcId="{AF825435-31C7-42B1-9189-AF48C657D549}" destId="{7CBD24A0-468C-4532-AED8-700E087CA63F}" srcOrd="1" destOrd="0" presId="urn:microsoft.com/office/officeart/2005/8/layout/vProcess5"/>
    <dgm:cxn modelId="{708AEF88-AEB7-4B4B-AD2D-20811AF21AC0}" type="presParOf" srcId="{AF825435-31C7-42B1-9189-AF48C657D549}" destId="{E572F318-7EC9-4C7F-AF0F-297506995C64}" srcOrd="2" destOrd="0" presId="urn:microsoft.com/office/officeart/2005/8/layout/vProcess5"/>
    <dgm:cxn modelId="{148CE34A-94CE-4A53-9C94-BC263E4EB424}" type="presParOf" srcId="{AF825435-31C7-42B1-9189-AF48C657D549}" destId="{C1C06DD1-5D12-4CA3-ABD0-EB838A25249A}" srcOrd="3" destOrd="0" presId="urn:microsoft.com/office/officeart/2005/8/layout/vProcess5"/>
    <dgm:cxn modelId="{F9080A2C-0354-4D2F-AF72-0472193704C7}" type="presParOf" srcId="{AF825435-31C7-42B1-9189-AF48C657D549}" destId="{D9E07D9F-75F6-4999-925F-F0095042189B}" srcOrd="4" destOrd="0" presId="urn:microsoft.com/office/officeart/2005/8/layout/vProcess5"/>
    <dgm:cxn modelId="{B0663532-D7C9-44A4-BE13-0CDC00C05E09}" type="presParOf" srcId="{AF825435-31C7-42B1-9189-AF48C657D549}" destId="{E8FFE906-491F-4E67-9E72-98BA2CACC284}" srcOrd="5" destOrd="0" presId="urn:microsoft.com/office/officeart/2005/8/layout/vProcess5"/>
    <dgm:cxn modelId="{A2BE0D20-A6D5-42B8-AB93-E490C71A2019}" type="presParOf" srcId="{AF825435-31C7-42B1-9189-AF48C657D549}" destId="{D01C3763-F292-45C8-9BA9-16AB58E3EB0A}" srcOrd="6" destOrd="0" presId="urn:microsoft.com/office/officeart/2005/8/layout/vProcess5"/>
    <dgm:cxn modelId="{EAFE71E8-8F28-4C84-A7A2-BE755F7D510C}" type="presParOf" srcId="{AF825435-31C7-42B1-9189-AF48C657D549}" destId="{DDA00CD7-C50B-43C6-9B72-EDFDDDC0F2E8}" srcOrd="7" destOrd="0" presId="urn:microsoft.com/office/officeart/2005/8/layout/vProcess5"/>
    <dgm:cxn modelId="{46A80368-0619-4401-BD73-F869233C5D8B}" type="presParOf" srcId="{AF825435-31C7-42B1-9189-AF48C657D549}" destId="{6A48F997-CFC3-4CA5-9D89-2264408DF832}" srcOrd="8" destOrd="0" presId="urn:microsoft.com/office/officeart/2005/8/layout/vProcess5"/>
    <dgm:cxn modelId="{A884FD6A-B695-46DA-B8F1-D81A9DF97483}" type="presParOf" srcId="{AF825435-31C7-42B1-9189-AF48C657D549}" destId="{59121C83-3806-46F9-974B-E790CEB7F740}" srcOrd="9" destOrd="0" presId="urn:microsoft.com/office/officeart/2005/8/layout/vProcess5"/>
    <dgm:cxn modelId="{764320D2-25FC-4241-ABC1-0F58ACF6C484}" type="presParOf" srcId="{AF825435-31C7-42B1-9189-AF48C657D549}" destId="{E89DFDE7-C258-42EA-AD89-7DA7C1AABCE2}" srcOrd="10" destOrd="0" presId="urn:microsoft.com/office/officeart/2005/8/layout/vProcess5"/>
    <dgm:cxn modelId="{888D1717-375E-4DBA-94A7-34E01BAF073C}" type="presParOf" srcId="{AF825435-31C7-42B1-9189-AF48C657D549}" destId="{109A6208-6EC2-4CFB-9EA2-BDF5771C52F6}" srcOrd="11" destOrd="0" presId="urn:microsoft.com/office/officeart/2005/8/layout/vProcess5"/>
    <dgm:cxn modelId="{6A0B8E85-7CA6-4C6A-AC6E-F0D0B3677801}" type="presParOf" srcId="{AF825435-31C7-42B1-9189-AF48C657D549}" destId="{53AE483A-A4B8-4DBF-B1F2-CE900A2C2BE2}" srcOrd="12" destOrd="0" presId="urn:microsoft.com/office/officeart/2005/8/layout/vProcess5"/>
    <dgm:cxn modelId="{EDE8182E-7BD1-4C39-ABB4-37A705084E3D}" type="presParOf" srcId="{AF825435-31C7-42B1-9189-AF48C657D549}" destId="{31044C2F-2160-4FA6-9DFE-9CEB4E1D2CD9}" srcOrd="13" destOrd="0" presId="urn:microsoft.com/office/officeart/2005/8/layout/vProcess5"/>
    <dgm:cxn modelId="{BCA7277B-4A89-44C6-8A07-47829DA1E122}" type="presParOf" srcId="{AF825435-31C7-42B1-9189-AF48C657D549}" destId="{7F3B152A-059F-4F52-8CDC-20F6A2A6AB1B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2280048-E847-4109-BEE1-99BB5A0CE668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8B22830-BE73-4CF6-9B93-B85BA2588333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>
              <a:latin typeface="+mj-lt"/>
            </a:rPr>
            <a:t>Tarrasque can’t be killed.</a:t>
          </a:r>
        </a:p>
      </dgm:t>
    </dgm:pt>
    <dgm:pt modelId="{FF1A2AF3-154A-4279-A291-BE700329E8BE}" type="parTrans" cxnId="{6E76F83F-BB8F-4588-8102-83AC9D32DA2E}">
      <dgm:prSet/>
      <dgm:spPr/>
      <dgm:t>
        <a:bodyPr/>
        <a:lstStyle/>
        <a:p>
          <a:endParaRPr lang="en-US"/>
        </a:p>
      </dgm:t>
    </dgm:pt>
    <dgm:pt modelId="{D4290521-D984-4613-A144-F99A39FD8ACA}" type="sibTrans" cxnId="{6E76F83F-BB8F-4588-8102-83AC9D32DA2E}">
      <dgm:prSet/>
      <dgm:spPr/>
      <dgm:t>
        <a:bodyPr/>
        <a:lstStyle/>
        <a:p>
          <a:endParaRPr lang="en-US"/>
        </a:p>
      </dgm:t>
    </dgm:pt>
    <dgm:pt modelId="{C58FF053-809C-4632-AFE9-B3B874B2107F}">
      <dgm:prSet phldrT="[Text]"/>
      <dgm:spPr>
        <a:solidFill>
          <a:srgbClr val="00B050"/>
        </a:solidFill>
      </dgm:spPr>
      <dgm:t>
        <a:bodyPr/>
        <a:lstStyle/>
        <a:p>
          <a:r>
            <a:rPr lang="en-US" dirty="0">
              <a:latin typeface="+mj-lt"/>
            </a:rPr>
            <a:t>Bind it in place far from civilization.</a:t>
          </a:r>
        </a:p>
      </dgm:t>
    </dgm:pt>
    <dgm:pt modelId="{992E93CC-A490-4E3E-A3A5-293A888832D2}" type="parTrans" cxnId="{7EFB07F8-3BF0-4A41-A723-4AB96BEA4F10}">
      <dgm:prSet/>
      <dgm:spPr/>
      <dgm:t>
        <a:bodyPr/>
        <a:lstStyle/>
        <a:p>
          <a:endParaRPr lang="en-US"/>
        </a:p>
      </dgm:t>
    </dgm:pt>
    <dgm:pt modelId="{CCECC921-2293-4702-905B-BB3B908AF0E3}" type="sibTrans" cxnId="{7EFB07F8-3BF0-4A41-A723-4AB96BEA4F10}">
      <dgm:prSet/>
      <dgm:spPr/>
      <dgm:t>
        <a:bodyPr/>
        <a:lstStyle/>
        <a:p>
          <a:endParaRPr lang="en-US"/>
        </a:p>
      </dgm:t>
    </dgm:pt>
    <dgm:pt modelId="{7F4C2089-D4B2-433D-A939-904C6C5FF731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>
              <a:latin typeface="+mj-lt"/>
            </a:rPr>
            <a:t>Defenders leave, get hungry</a:t>
          </a:r>
          <a:r>
            <a:rPr lang="en-US" dirty="0"/>
            <a:t>.	</a:t>
          </a:r>
        </a:p>
      </dgm:t>
    </dgm:pt>
    <dgm:pt modelId="{F72FA90B-DB5A-4756-8278-F917ECB82228}" type="parTrans" cxnId="{B3D36C52-989F-402E-A534-A46861EBD36D}">
      <dgm:prSet/>
      <dgm:spPr/>
      <dgm:t>
        <a:bodyPr/>
        <a:lstStyle/>
        <a:p>
          <a:endParaRPr lang="en-US"/>
        </a:p>
      </dgm:t>
    </dgm:pt>
    <dgm:pt modelId="{5AF9EF92-C226-4C22-A860-564689DF66C5}" type="sibTrans" cxnId="{B3D36C52-989F-402E-A534-A46861EBD36D}">
      <dgm:prSet/>
      <dgm:spPr/>
      <dgm:t>
        <a:bodyPr/>
        <a:lstStyle/>
        <a:p>
          <a:endParaRPr lang="en-US"/>
        </a:p>
      </dgm:t>
    </dgm:pt>
    <dgm:pt modelId="{4A569D8B-7CFF-465F-B4A0-6B9DC4607576}">
      <dgm:prSet phldrT="[Text]"/>
      <dgm:spPr>
        <a:solidFill>
          <a:srgbClr val="00B050"/>
        </a:solidFill>
      </dgm:spPr>
      <dgm:t>
        <a:bodyPr/>
        <a:lstStyle/>
        <a:p>
          <a:r>
            <a:rPr lang="en-US" dirty="0">
              <a:latin typeface="+mj-lt"/>
            </a:rPr>
            <a:t>People start eating the Tarrasque, a city forms.</a:t>
          </a:r>
        </a:p>
      </dgm:t>
    </dgm:pt>
    <dgm:pt modelId="{5AAAE4D5-AAFF-4271-9F88-9FA6F9605A36}" type="parTrans" cxnId="{F256D02D-0013-44AC-96E5-3B9947F82B01}">
      <dgm:prSet/>
      <dgm:spPr/>
      <dgm:t>
        <a:bodyPr/>
        <a:lstStyle/>
        <a:p>
          <a:endParaRPr lang="en-US"/>
        </a:p>
      </dgm:t>
    </dgm:pt>
    <dgm:pt modelId="{F1D93538-8CE8-4A6E-A81A-7D134AD89E8E}" type="sibTrans" cxnId="{F256D02D-0013-44AC-96E5-3B9947F82B01}">
      <dgm:prSet/>
      <dgm:spPr/>
      <dgm:t>
        <a:bodyPr/>
        <a:lstStyle/>
        <a:p>
          <a:endParaRPr lang="en-US"/>
        </a:p>
      </dgm:t>
    </dgm:pt>
    <dgm:pt modelId="{800E445D-A3A4-47C2-9D86-66E112A06FC7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>
              <a:latin typeface="+mj-lt"/>
            </a:rPr>
            <a:t>Creature’s mutagenic blood poisons ground water.</a:t>
          </a:r>
        </a:p>
      </dgm:t>
    </dgm:pt>
    <dgm:pt modelId="{B8A261C7-2A9B-4DDB-8B96-0E27779B158E}" type="parTrans" cxnId="{9E69D917-3C9A-4A55-9007-D2987CA07419}">
      <dgm:prSet/>
      <dgm:spPr/>
      <dgm:t>
        <a:bodyPr/>
        <a:lstStyle/>
        <a:p>
          <a:endParaRPr lang="en-US"/>
        </a:p>
      </dgm:t>
    </dgm:pt>
    <dgm:pt modelId="{D1218D7A-6214-4ACF-AE72-83C6E64306A0}" type="sibTrans" cxnId="{9E69D917-3C9A-4A55-9007-D2987CA07419}">
      <dgm:prSet/>
      <dgm:spPr/>
      <dgm:t>
        <a:bodyPr/>
        <a:lstStyle/>
        <a:p>
          <a:endParaRPr lang="en-US"/>
        </a:p>
      </dgm:t>
    </dgm:pt>
    <dgm:pt modelId="{82044B59-3905-4BE8-81A9-F905E1AD1107}">
      <dgm:prSet phldrT="[Text]"/>
      <dgm:spPr/>
      <dgm:t>
        <a:bodyPr/>
        <a:lstStyle/>
        <a:p>
          <a:endParaRPr lang="en-US"/>
        </a:p>
      </dgm:t>
    </dgm:pt>
    <dgm:pt modelId="{375DAB9F-0508-44F0-8714-138094E76C9A}" type="parTrans" cxnId="{42E67B9C-7B15-422E-8345-B54C5F8A4816}">
      <dgm:prSet/>
      <dgm:spPr/>
      <dgm:t>
        <a:bodyPr/>
        <a:lstStyle/>
        <a:p>
          <a:endParaRPr lang="en-US"/>
        </a:p>
      </dgm:t>
    </dgm:pt>
    <dgm:pt modelId="{8ACD2973-497A-4FFB-98E8-C0F74EAA3367}" type="sibTrans" cxnId="{42E67B9C-7B15-422E-8345-B54C5F8A4816}">
      <dgm:prSet/>
      <dgm:spPr/>
      <dgm:t>
        <a:bodyPr/>
        <a:lstStyle/>
        <a:p>
          <a:endParaRPr lang="en-US"/>
        </a:p>
      </dgm:t>
    </dgm:pt>
    <dgm:pt modelId="{AF825435-31C7-42B1-9189-AF48C657D549}" type="pres">
      <dgm:prSet presAssocID="{A2280048-E847-4109-BEE1-99BB5A0CE668}" presName="outerComposite" presStyleCnt="0">
        <dgm:presLayoutVars>
          <dgm:chMax val="5"/>
          <dgm:dir/>
          <dgm:resizeHandles val="exact"/>
        </dgm:presLayoutVars>
      </dgm:prSet>
      <dgm:spPr/>
    </dgm:pt>
    <dgm:pt modelId="{FD5C52AF-0E79-46A9-BF86-720BB420193D}" type="pres">
      <dgm:prSet presAssocID="{A2280048-E847-4109-BEE1-99BB5A0CE668}" presName="dummyMaxCanvas" presStyleCnt="0">
        <dgm:presLayoutVars/>
      </dgm:prSet>
      <dgm:spPr/>
    </dgm:pt>
    <dgm:pt modelId="{7CBD24A0-468C-4532-AED8-700E087CA63F}" type="pres">
      <dgm:prSet presAssocID="{A2280048-E847-4109-BEE1-99BB5A0CE668}" presName="FiveNodes_1" presStyleLbl="node1" presStyleIdx="0" presStyleCnt="5">
        <dgm:presLayoutVars>
          <dgm:bulletEnabled val="1"/>
        </dgm:presLayoutVars>
      </dgm:prSet>
      <dgm:spPr/>
    </dgm:pt>
    <dgm:pt modelId="{E572F318-7EC9-4C7F-AF0F-297506995C64}" type="pres">
      <dgm:prSet presAssocID="{A2280048-E847-4109-BEE1-99BB5A0CE668}" presName="FiveNodes_2" presStyleLbl="node1" presStyleIdx="1" presStyleCnt="5">
        <dgm:presLayoutVars>
          <dgm:bulletEnabled val="1"/>
        </dgm:presLayoutVars>
      </dgm:prSet>
      <dgm:spPr/>
    </dgm:pt>
    <dgm:pt modelId="{C1C06DD1-5D12-4CA3-ABD0-EB838A25249A}" type="pres">
      <dgm:prSet presAssocID="{A2280048-E847-4109-BEE1-99BB5A0CE668}" presName="FiveNodes_3" presStyleLbl="node1" presStyleIdx="2" presStyleCnt="5">
        <dgm:presLayoutVars>
          <dgm:bulletEnabled val="1"/>
        </dgm:presLayoutVars>
      </dgm:prSet>
      <dgm:spPr/>
    </dgm:pt>
    <dgm:pt modelId="{D9E07D9F-75F6-4999-925F-F0095042189B}" type="pres">
      <dgm:prSet presAssocID="{A2280048-E847-4109-BEE1-99BB5A0CE668}" presName="FiveNodes_4" presStyleLbl="node1" presStyleIdx="3" presStyleCnt="5">
        <dgm:presLayoutVars>
          <dgm:bulletEnabled val="1"/>
        </dgm:presLayoutVars>
      </dgm:prSet>
      <dgm:spPr/>
    </dgm:pt>
    <dgm:pt modelId="{E8FFE906-491F-4E67-9E72-98BA2CACC284}" type="pres">
      <dgm:prSet presAssocID="{A2280048-E847-4109-BEE1-99BB5A0CE668}" presName="FiveNodes_5" presStyleLbl="node1" presStyleIdx="4" presStyleCnt="5">
        <dgm:presLayoutVars>
          <dgm:bulletEnabled val="1"/>
        </dgm:presLayoutVars>
      </dgm:prSet>
      <dgm:spPr/>
    </dgm:pt>
    <dgm:pt modelId="{D01C3763-F292-45C8-9BA9-16AB58E3EB0A}" type="pres">
      <dgm:prSet presAssocID="{A2280048-E847-4109-BEE1-99BB5A0CE668}" presName="FiveConn_1-2" presStyleLbl="fgAccFollowNode1" presStyleIdx="0" presStyleCnt="4">
        <dgm:presLayoutVars>
          <dgm:bulletEnabled val="1"/>
        </dgm:presLayoutVars>
      </dgm:prSet>
      <dgm:spPr/>
    </dgm:pt>
    <dgm:pt modelId="{DDA00CD7-C50B-43C6-9B72-EDFDDDC0F2E8}" type="pres">
      <dgm:prSet presAssocID="{A2280048-E847-4109-BEE1-99BB5A0CE668}" presName="FiveConn_2-3" presStyleLbl="fgAccFollowNode1" presStyleIdx="1" presStyleCnt="4">
        <dgm:presLayoutVars>
          <dgm:bulletEnabled val="1"/>
        </dgm:presLayoutVars>
      </dgm:prSet>
      <dgm:spPr/>
    </dgm:pt>
    <dgm:pt modelId="{6A48F997-CFC3-4CA5-9D89-2264408DF832}" type="pres">
      <dgm:prSet presAssocID="{A2280048-E847-4109-BEE1-99BB5A0CE668}" presName="FiveConn_3-4" presStyleLbl="fgAccFollowNode1" presStyleIdx="2" presStyleCnt="4">
        <dgm:presLayoutVars>
          <dgm:bulletEnabled val="1"/>
        </dgm:presLayoutVars>
      </dgm:prSet>
      <dgm:spPr/>
    </dgm:pt>
    <dgm:pt modelId="{59121C83-3806-46F9-974B-E790CEB7F740}" type="pres">
      <dgm:prSet presAssocID="{A2280048-E847-4109-BEE1-99BB5A0CE668}" presName="FiveConn_4-5" presStyleLbl="fgAccFollowNode1" presStyleIdx="3" presStyleCnt="4">
        <dgm:presLayoutVars>
          <dgm:bulletEnabled val="1"/>
        </dgm:presLayoutVars>
      </dgm:prSet>
      <dgm:spPr/>
    </dgm:pt>
    <dgm:pt modelId="{E89DFDE7-C258-42EA-AD89-7DA7C1AABCE2}" type="pres">
      <dgm:prSet presAssocID="{A2280048-E847-4109-BEE1-99BB5A0CE668}" presName="FiveNodes_1_text" presStyleLbl="node1" presStyleIdx="4" presStyleCnt="5">
        <dgm:presLayoutVars>
          <dgm:bulletEnabled val="1"/>
        </dgm:presLayoutVars>
      </dgm:prSet>
      <dgm:spPr/>
    </dgm:pt>
    <dgm:pt modelId="{109A6208-6EC2-4CFB-9EA2-BDF5771C52F6}" type="pres">
      <dgm:prSet presAssocID="{A2280048-E847-4109-BEE1-99BB5A0CE668}" presName="FiveNodes_2_text" presStyleLbl="node1" presStyleIdx="4" presStyleCnt="5">
        <dgm:presLayoutVars>
          <dgm:bulletEnabled val="1"/>
        </dgm:presLayoutVars>
      </dgm:prSet>
      <dgm:spPr/>
    </dgm:pt>
    <dgm:pt modelId="{53AE483A-A4B8-4DBF-B1F2-CE900A2C2BE2}" type="pres">
      <dgm:prSet presAssocID="{A2280048-E847-4109-BEE1-99BB5A0CE668}" presName="FiveNodes_3_text" presStyleLbl="node1" presStyleIdx="4" presStyleCnt="5">
        <dgm:presLayoutVars>
          <dgm:bulletEnabled val="1"/>
        </dgm:presLayoutVars>
      </dgm:prSet>
      <dgm:spPr/>
    </dgm:pt>
    <dgm:pt modelId="{31044C2F-2160-4FA6-9DFE-9CEB4E1D2CD9}" type="pres">
      <dgm:prSet presAssocID="{A2280048-E847-4109-BEE1-99BB5A0CE668}" presName="FiveNodes_4_text" presStyleLbl="node1" presStyleIdx="4" presStyleCnt="5">
        <dgm:presLayoutVars>
          <dgm:bulletEnabled val="1"/>
        </dgm:presLayoutVars>
      </dgm:prSet>
      <dgm:spPr/>
    </dgm:pt>
    <dgm:pt modelId="{7F3B152A-059F-4F52-8CDC-20F6A2A6AB1B}" type="pres">
      <dgm:prSet presAssocID="{A2280048-E847-4109-BEE1-99BB5A0CE668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9E69D917-3C9A-4A55-9007-D2987CA07419}" srcId="{A2280048-E847-4109-BEE1-99BB5A0CE668}" destId="{800E445D-A3A4-47C2-9D86-66E112A06FC7}" srcOrd="4" destOrd="0" parTransId="{B8A261C7-2A9B-4DDB-8B96-0E27779B158E}" sibTransId="{D1218D7A-6214-4ACF-AE72-83C6E64306A0}"/>
    <dgm:cxn modelId="{F4BF1221-6499-40C5-BAF7-EDA71C77C641}" type="presOf" srcId="{C58FF053-809C-4632-AFE9-B3B874B2107F}" destId="{109A6208-6EC2-4CFB-9EA2-BDF5771C52F6}" srcOrd="1" destOrd="0" presId="urn:microsoft.com/office/officeart/2005/8/layout/vProcess5"/>
    <dgm:cxn modelId="{6FA34928-9E34-46FB-9B24-B5A27B7F4CB5}" type="presOf" srcId="{7F4C2089-D4B2-433D-A939-904C6C5FF731}" destId="{C1C06DD1-5D12-4CA3-ABD0-EB838A25249A}" srcOrd="0" destOrd="0" presId="urn:microsoft.com/office/officeart/2005/8/layout/vProcess5"/>
    <dgm:cxn modelId="{F256D02D-0013-44AC-96E5-3B9947F82B01}" srcId="{A2280048-E847-4109-BEE1-99BB5A0CE668}" destId="{4A569D8B-7CFF-465F-B4A0-6B9DC4607576}" srcOrd="3" destOrd="0" parTransId="{5AAAE4D5-AAFF-4271-9F88-9FA6F9605A36}" sibTransId="{F1D93538-8CE8-4A6E-A81A-7D134AD89E8E}"/>
    <dgm:cxn modelId="{910EFA36-41F3-4261-8F07-C92BD2BE39BF}" type="presOf" srcId="{4A569D8B-7CFF-465F-B4A0-6B9DC4607576}" destId="{D9E07D9F-75F6-4999-925F-F0095042189B}" srcOrd="0" destOrd="0" presId="urn:microsoft.com/office/officeart/2005/8/layout/vProcess5"/>
    <dgm:cxn modelId="{6E76F83F-BB8F-4588-8102-83AC9D32DA2E}" srcId="{A2280048-E847-4109-BEE1-99BB5A0CE668}" destId="{08B22830-BE73-4CF6-9B93-B85BA2588333}" srcOrd="0" destOrd="0" parTransId="{FF1A2AF3-154A-4279-A291-BE700329E8BE}" sibTransId="{D4290521-D984-4613-A144-F99A39FD8ACA}"/>
    <dgm:cxn modelId="{3129935E-A8FC-4B29-89B1-CEAD4374B36E}" type="presOf" srcId="{D4290521-D984-4613-A144-F99A39FD8ACA}" destId="{D01C3763-F292-45C8-9BA9-16AB58E3EB0A}" srcOrd="0" destOrd="0" presId="urn:microsoft.com/office/officeart/2005/8/layout/vProcess5"/>
    <dgm:cxn modelId="{1C49C261-B65E-4949-BB19-8961C474B3B6}" type="presOf" srcId="{C58FF053-809C-4632-AFE9-B3B874B2107F}" destId="{E572F318-7EC9-4C7F-AF0F-297506995C64}" srcOrd="0" destOrd="0" presId="urn:microsoft.com/office/officeart/2005/8/layout/vProcess5"/>
    <dgm:cxn modelId="{4DD4A94C-89EA-4ADD-AADF-80FE4DBF2631}" type="presOf" srcId="{F1D93538-8CE8-4A6E-A81A-7D134AD89E8E}" destId="{59121C83-3806-46F9-974B-E790CEB7F740}" srcOrd="0" destOrd="0" presId="urn:microsoft.com/office/officeart/2005/8/layout/vProcess5"/>
    <dgm:cxn modelId="{B58E7B70-92BD-48FB-8739-46E49074E52E}" type="presOf" srcId="{800E445D-A3A4-47C2-9D86-66E112A06FC7}" destId="{E8FFE906-491F-4E67-9E72-98BA2CACC284}" srcOrd="0" destOrd="0" presId="urn:microsoft.com/office/officeart/2005/8/layout/vProcess5"/>
    <dgm:cxn modelId="{B3D36C52-989F-402E-A534-A46861EBD36D}" srcId="{A2280048-E847-4109-BEE1-99BB5A0CE668}" destId="{7F4C2089-D4B2-433D-A939-904C6C5FF731}" srcOrd="2" destOrd="0" parTransId="{F72FA90B-DB5A-4756-8278-F917ECB82228}" sibTransId="{5AF9EF92-C226-4C22-A860-564689DF66C5}"/>
    <dgm:cxn modelId="{722C0A99-2D30-477B-8864-02363A4FF543}" type="presOf" srcId="{CCECC921-2293-4702-905B-BB3B908AF0E3}" destId="{DDA00CD7-C50B-43C6-9B72-EDFDDDC0F2E8}" srcOrd="0" destOrd="0" presId="urn:microsoft.com/office/officeart/2005/8/layout/vProcess5"/>
    <dgm:cxn modelId="{42E67B9C-7B15-422E-8345-B54C5F8A4816}" srcId="{A2280048-E847-4109-BEE1-99BB5A0CE668}" destId="{82044B59-3905-4BE8-81A9-F905E1AD1107}" srcOrd="5" destOrd="0" parTransId="{375DAB9F-0508-44F0-8714-138094E76C9A}" sibTransId="{8ACD2973-497A-4FFB-98E8-C0F74EAA3367}"/>
    <dgm:cxn modelId="{755324B2-76F9-42CD-9425-8CCABC6935F8}" type="presOf" srcId="{800E445D-A3A4-47C2-9D86-66E112A06FC7}" destId="{7F3B152A-059F-4F52-8CDC-20F6A2A6AB1B}" srcOrd="1" destOrd="0" presId="urn:microsoft.com/office/officeart/2005/8/layout/vProcess5"/>
    <dgm:cxn modelId="{0C135FBA-F781-402A-99EE-66BA75A56CDC}" type="presOf" srcId="{4A569D8B-7CFF-465F-B4A0-6B9DC4607576}" destId="{31044C2F-2160-4FA6-9DFE-9CEB4E1D2CD9}" srcOrd="1" destOrd="0" presId="urn:microsoft.com/office/officeart/2005/8/layout/vProcess5"/>
    <dgm:cxn modelId="{B8F5AAC0-D26D-4FA4-8F50-264D8B35B16A}" type="presOf" srcId="{7F4C2089-D4B2-433D-A939-904C6C5FF731}" destId="{53AE483A-A4B8-4DBF-B1F2-CE900A2C2BE2}" srcOrd="1" destOrd="0" presId="urn:microsoft.com/office/officeart/2005/8/layout/vProcess5"/>
    <dgm:cxn modelId="{5E0CF6C3-4451-49F4-A787-AF662A37876D}" type="presOf" srcId="{A2280048-E847-4109-BEE1-99BB5A0CE668}" destId="{AF825435-31C7-42B1-9189-AF48C657D549}" srcOrd="0" destOrd="0" presId="urn:microsoft.com/office/officeart/2005/8/layout/vProcess5"/>
    <dgm:cxn modelId="{46B3F8CC-0840-419C-A92C-E15DE0A333CB}" type="presOf" srcId="{08B22830-BE73-4CF6-9B93-B85BA2588333}" destId="{7CBD24A0-468C-4532-AED8-700E087CA63F}" srcOrd="0" destOrd="0" presId="urn:microsoft.com/office/officeart/2005/8/layout/vProcess5"/>
    <dgm:cxn modelId="{26A577D1-BDA6-4534-A000-5C30EE06458B}" type="presOf" srcId="{08B22830-BE73-4CF6-9B93-B85BA2588333}" destId="{E89DFDE7-C258-42EA-AD89-7DA7C1AABCE2}" srcOrd="1" destOrd="0" presId="urn:microsoft.com/office/officeart/2005/8/layout/vProcess5"/>
    <dgm:cxn modelId="{5C3B4AF3-C5E0-492B-A57A-9B5534C0EC21}" type="presOf" srcId="{5AF9EF92-C226-4C22-A860-564689DF66C5}" destId="{6A48F997-CFC3-4CA5-9D89-2264408DF832}" srcOrd="0" destOrd="0" presId="urn:microsoft.com/office/officeart/2005/8/layout/vProcess5"/>
    <dgm:cxn modelId="{7EFB07F8-3BF0-4A41-A723-4AB96BEA4F10}" srcId="{A2280048-E847-4109-BEE1-99BB5A0CE668}" destId="{C58FF053-809C-4632-AFE9-B3B874B2107F}" srcOrd="1" destOrd="0" parTransId="{992E93CC-A490-4E3E-A3A5-293A888832D2}" sibTransId="{CCECC921-2293-4702-905B-BB3B908AF0E3}"/>
    <dgm:cxn modelId="{8DCDDE4F-630E-4CB6-8DA1-D3F515EDE402}" type="presParOf" srcId="{AF825435-31C7-42B1-9189-AF48C657D549}" destId="{FD5C52AF-0E79-46A9-BF86-720BB420193D}" srcOrd="0" destOrd="0" presId="urn:microsoft.com/office/officeart/2005/8/layout/vProcess5"/>
    <dgm:cxn modelId="{179D9B31-B19C-4011-8A22-EDA69EF7ADDA}" type="presParOf" srcId="{AF825435-31C7-42B1-9189-AF48C657D549}" destId="{7CBD24A0-468C-4532-AED8-700E087CA63F}" srcOrd="1" destOrd="0" presId="urn:microsoft.com/office/officeart/2005/8/layout/vProcess5"/>
    <dgm:cxn modelId="{708AEF88-AEB7-4B4B-AD2D-20811AF21AC0}" type="presParOf" srcId="{AF825435-31C7-42B1-9189-AF48C657D549}" destId="{E572F318-7EC9-4C7F-AF0F-297506995C64}" srcOrd="2" destOrd="0" presId="urn:microsoft.com/office/officeart/2005/8/layout/vProcess5"/>
    <dgm:cxn modelId="{148CE34A-94CE-4A53-9C94-BC263E4EB424}" type="presParOf" srcId="{AF825435-31C7-42B1-9189-AF48C657D549}" destId="{C1C06DD1-5D12-4CA3-ABD0-EB838A25249A}" srcOrd="3" destOrd="0" presId="urn:microsoft.com/office/officeart/2005/8/layout/vProcess5"/>
    <dgm:cxn modelId="{F9080A2C-0354-4D2F-AF72-0472193704C7}" type="presParOf" srcId="{AF825435-31C7-42B1-9189-AF48C657D549}" destId="{D9E07D9F-75F6-4999-925F-F0095042189B}" srcOrd="4" destOrd="0" presId="urn:microsoft.com/office/officeart/2005/8/layout/vProcess5"/>
    <dgm:cxn modelId="{B0663532-D7C9-44A4-BE13-0CDC00C05E09}" type="presParOf" srcId="{AF825435-31C7-42B1-9189-AF48C657D549}" destId="{E8FFE906-491F-4E67-9E72-98BA2CACC284}" srcOrd="5" destOrd="0" presId="urn:microsoft.com/office/officeart/2005/8/layout/vProcess5"/>
    <dgm:cxn modelId="{A2BE0D20-A6D5-42B8-AB93-E490C71A2019}" type="presParOf" srcId="{AF825435-31C7-42B1-9189-AF48C657D549}" destId="{D01C3763-F292-45C8-9BA9-16AB58E3EB0A}" srcOrd="6" destOrd="0" presId="urn:microsoft.com/office/officeart/2005/8/layout/vProcess5"/>
    <dgm:cxn modelId="{EAFE71E8-8F28-4C84-A7A2-BE755F7D510C}" type="presParOf" srcId="{AF825435-31C7-42B1-9189-AF48C657D549}" destId="{DDA00CD7-C50B-43C6-9B72-EDFDDDC0F2E8}" srcOrd="7" destOrd="0" presId="urn:microsoft.com/office/officeart/2005/8/layout/vProcess5"/>
    <dgm:cxn modelId="{46A80368-0619-4401-BD73-F869233C5D8B}" type="presParOf" srcId="{AF825435-31C7-42B1-9189-AF48C657D549}" destId="{6A48F997-CFC3-4CA5-9D89-2264408DF832}" srcOrd="8" destOrd="0" presId="urn:microsoft.com/office/officeart/2005/8/layout/vProcess5"/>
    <dgm:cxn modelId="{A884FD6A-B695-46DA-B8F1-D81A9DF97483}" type="presParOf" srcId="{AF825435-31C7-42B1-9189-AF48C657D549}" destId="{59121C83-3806-46F9-974B-E790CEB7F740}" srcOrd="9" destOrd="0" presId="urn:microsoft.com/office/officeart/2005/8/layout/vProcess5"/>
    <dgm:cxn modelId="{764320D2-25FC-4241-ABC1-0F58ACF6C484}" type="presParOf" srcId="{AF825435-31C7-42B1-9189-AF48C657D549}" destId="{E89DFDE7-C258-42EA-AD89-7DA7C1AABCE2}" srcOrd="10" destOrd="0" presId="urn:microsoft.com/office/officeart/2005/8/layout/vProcess5"/>
    <dgm:cxn modelId="{888D1717-375E-4DBA-94A7-34E01BAF073C}" type="presParOf" srcId="{AF825435-31C7-42B1-9189-AF48C657D549}" destId="{109A6208-6EC2-4CFB-9EA2-BDF5771C52F6}" srcOrd="11" destOrd="0" presId="urn:microsoft.com/office/officeart/2005/8/layout/vProcess5"/>
    <dgm:cxn modelId="{6A0B8E85-7CA6-4C6A-AC6E-F0D0B3677801}" type="presParOf" srcId="{AF825435-31C7-42B1-9189-AF48C657D549}" destId="{53AE483A-A4B8-4DBF-B1F2-CE900A2C2BE2}" srcOrd="12" destOrd="0" presId="urn:microsoft.com/office/officeart/2005/8/layout/vProcess5"/>
    <dgm:cxn modelId="{EDE8182E-7BD1-4C39-ABB4-37A705084E3D}" type="presParOf" srcId="{AF825435-31C7-42B1-9189-AF48C657D549}" destId="{31044C2F-2160-4FA6-9DFE-9CEB4E1D2CD9}" srcOrd="13" destOrd="0" presId="urn:microsoft.com/office/officeart/2005/8/layout/vProcess5"/>
    <dgm:cxn modelId="{BCA7277B-4A89-44C6-8A07-47829DA1E122}" type="presParOf" srcId="{AF825435-31C7-42B1-9189-AF48C657D549}" destId="{7F3B152A-059F-4F52-8CDC-20F6A2A6AB1B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CBD24A0-468C-4532-AED8-700E087CA63F}">
      <dsp:nvSpPr>
        <dsp:cNvPr id="0" name=""/>
        <dsp:cNvSpPr/>
      </dsp:nvSpPr>
      <dsp:spPr>
        <a:xfrm>
          <a:off x="0" y="0"/>
          <a:ext cx="5632704" cy="1018127"/>
        </a:xfrm>
        <a:prstGeom prst="roundRect">
          <a:avLst>
            <a:gd name="adj" fmla="val 10000"/>
          </a:avLst>
        </a:prstGeom>
        <a:solidFill>
          <a:srgbClr val="FF0000"/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latin typeface="+mj-lt"/>
            </a:rPr>
            <a:t>Power output limited to animal musculature, wind &amp; water</a:t>
          </a:r>
        </a:p>
      </dsp:txBody>
      <dsp:txXfrm>
        <a:off x="29820" y="29820"/>
        <a:ext cx="4414944" cy="958487"/>
      </dsp:txXfrm>
    </dsp:sp>
    <dsp:sp modelId="{E572F318-7EC9-4C7F-AF0F-297506995C64}">
      <dsp:nvSpPr>
        <dsp:cNvPr id="0" name=""/>
        <dsp:cNvSpPr/>
      </dsp:nvSpPr>
      <dsp:spPr>
        <a:xfrm>
          <a:off x="420624" y="1159533"/>
          <a:ext cx="5632704" cy="1018127"/>
        </a:xfrm>
        <a:prstGeom prst="roundRect">
          <a:avLst>
            <a:gd name="adj" fmla="val 10000"/>
          </a:avLst>
        </a:prstGeom>
        <a:solidFill>
          <a:srgbClr val="00B050"/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latin typeface="+mj-lt"/>
            </a:rPr>
            <a:t>Develop technologies to extract power by burning fossil fuels</a:t>
          </a:r>
        </a:p>
      </dsp:txBody>
      <dsp:txXfrm>
        <a:off x="450444" y="1189353"/>
        <a:ext cx="4490657" cy="958487"/>
      </dsp:txXfrm>
    </dsp:sp>
    <dsp:sp modelId="{C1C06DD1-5D12-4CA3-ABD0-EB838A25249A}">
      <dsp:nvSpPr>
        <dsp:cNvPr id="0" name=""/>
        <dsp:cNvSpPr/>
      </dsp:nvSpPr>
      <dsp:spPr>
        <a:xfrm>
          <a:off x="841247" y="2319067"/>
          <a:ext cx="5632704" cy="1018127"/>
        </a:xfrm>
        <a:prstGeom prst="roundRect">
          <a:avLst>
            <a:gd name="adj" fmla="val 10000"/>
          </a:avLst>
        </a:prstGeom>
        <a:solidFill>
          <a:srgbClr val="FF0000"/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latin typeface="+mj-lt"/>
            </a:rPr>
            <a:t>Fuel scarce, technology cumbersome and limited spread</a:t>
          </a:r>
          <a:endParaRPr lang="en-US" sz="1900" kern="1200" dirty="0"/>
        </a:p>
      </dsp:txBody>
      <dsp:txXfrm>
        <a:off x="871067" y="2348887"/>
        <a:ext cx="4490657" cy="958487"/>
      </dsp:txXfrm>
    </dsp:sp>
    <dsp:sp modelId="{D9E07D9F-75F6-4999-925F-F0095042189B}">
      <dsp:nvSpPr>
        <dsp:cNvPr id="0" name=""/>
        <dsp:cNvSpPr/>
      </dsp:nvSpPr>
      <dsp:spPr>
        <a:xfrm>
          <a:off x="1261871" y="3478601"/>
          <a:ext cx="5632704" cy="1018127"/>
        </a:xfrm>
        <a:prstGeom prst="roundRect">
          <a:avLst>
            <a:gd name="adj" fmla="val 10000"/>
          </a:avLst>
        </a:prstGeom>
        <a:solidFill>
          <a:srgbClr val="00B050"/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latin typeface="+mj-lt"/>
            </a:rPr>
            <a:t>Improve technology, build infrastructure to support and fuel worldwide</a:t>
          </a:r>
        </a:p>
      </dsp:txBody>
      <dsp:txXfrm>
        <a:off x="1291691" y="3508421"/>
        <a:ext cx="4490657" cy="958487"/>
      </dsp:txXfrm>
    </dsp:sp>
    <dsp:sp modelId="{E8FFE906-491F-4E67-9E72-98BA2CACC284}">
      <dsp:nvSpPr>
        <dsp:cNvPr id="0" name=""/>
        <dsp:cNvSpPr/>
      </dsp:nvSpPr>
      <dsp:spPr>
        <a:xfrm>
          <a:off x="1682495" y="4629827"/>
          <a:ext cx="5632704" cy="1018127"/>
        </a:xfrm>
        <a:prstGeom prst="roundRect">
          <a:avLst>
            <a:gd name="adj" fmla="val 10000"/>
          </a:avLst>
        </a:prstGeom>
        <a:solidFill>
          <a:srgbClr val="FF0000"/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latin typeface="+mj-lt"/>
            </a:rPr>
            <a:t>Climate Change</a:t>
          </a:r>
        </a:p>
      </dsp:txBody>
      <dsp:txXfrm>
        <a:off x="1712315" y="4659647"/>
        <a:ext cx="4490657" cy="958487"/>
      </dsp:txXfrm>
    </dsp:sp>
    <dsp:sp modelId="{D01C3763-F292-45C8-9BA9-16AB58E3EB0A}">
      <dsp:nvSpPr>
        <dsp:cNvPr id="0" name=""/>
        <dsp:cNvSpPr/>
      </dsp:nvSpPr>
      <dsp:spPr>
        <a:xfrm>
          <a:off x="4970921" y="743798"/>
          <a:ext cx="661782" cy="661782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000" kern="1200"/>
        </a:p>
      </dsp:txBody>
      <dsp:txXfrm>
        <a:off x="5119822" y="743798"/>
        <a:ext cx="363980" cy="497991"/>
      </dsp:txXfrm>
    </dsp:sp>
    <dsp:sp modelId="{DDA00CD7-C50B-43C6-9B72-EDFDDDC0F2E8}">
      <dsp:nvSpPr>
        <dsp:cNvPr id="0" name=""/>
        <dsp:cNvSpPr/>
      </dsp:nvSpPr>
      <dsp:spPr>
        <a:xfrm>
          <a:off x="5391545" y="1903332"/>
          <a:ext cx="661782" cy="661782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000" kern="1200"/>
        </a:p>
      </dsp:txBody>
      <dsp:txXfrm>
        <a:off x="5540446" y="1903332"/>
        <a:ext cx="363980" cy="497991"/>
      </dsp:txXfrm>
    </dsp:sp>
    <dsp:sp modelId="{6A48F997-CFC3-4CA5-9D89-2264408DF832}">
      <dsp:nvSpPr>
        <dsp:cNvPr id="0" name=""/>
        <dsp:cNvSpPr/>
      </dsp:nvSpPr>
      <dsp:spPr>
        <a:xfrm>
          <a:off x="5812169" y="3045897"/>
          <a:ext cx="661782" cy="661782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000" kern="1200"/>
        </a:p>
      </dsp:txBody>
      <dsp:txXfrm>
        <a:off x="5961070" y="3045897"/>
        <a:ext cx="363980" cy="497991"/>
      </dsp:txXfrm>
    </dsp:sp>
    <dsp:sp modelId="{59121C83-3806-46F9-974B-E790CEB7F740}">
      <dsp:nvSpPr>
        <dsp:cNvPr id="0" name=""/>
        <dsp:cNvSpPr/>
      </dsp:nvSpPr>
      <dsp:spPr>
        <a:xfrm>
          <a:off x="6232793" y="4216744"/>
          <a:ext cx="661782" cy="661782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000" kern="1200"/>
        </a:p>
      </dsp:txBody>
      <dsp:txXfrm>
        <a:off x="6381694" y="4216744"/>
        <a:ext cx="363980" cy="49799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CBD24A0-468C-4532-AED8-700E087CA63F}">
      <dsp:nvSpPr>
        <dsp:cNvPr id="0" name=""/>
        <dsp:cNvSpPr/>
      </dsp:nvSpPr>
      <dsp:spPr>
        <a:xfrm>
          <a:off x="0" y="0"/>
          <a:ext cx="5632704" cy="1018127"/>
        </a:xfrm>
        <a:prstGeom prst="roundRect">
          <a:avLst>
            <a:gd name="adj" fmla="val 10000"/>
          </a:avLst>
        </a:prstGeom>
        <a:solidFill>
          <a:srgbClr val="FF0000"/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>
              <a:latin typeface="+mj-lt"/>
            </a:rPr>
            <a:t>Tarrasque can’t be killed.</a:t>
          </a:r>
        </a:p>
      </dsp:txBody>
      <dsp:txXfrm>
        <a:off x="29820" y="29820"/>
        <a:ext cx="4414944" cy="958487"/>
      </dsp:txXfrm>
    </dsp:sp>
    <dsp:sp modelId="{E572F318-7EC9-4C7F-AF0F-297506995C64}">
      <dsp:nvSpPr>
        <dsp:cNvPr id="0" name=""/>
        <dsp:cNvSpPr/>
      </dsp:nvSpPr>
      <dsp:spPr>
        <a:xfrm>
          <a:off x="420624" y="1159533"/>
          <a:ext cx="5632704" cy="1018127"/>
        </a:xfrm>
        <a:prstGeom prst="roundRect">
          <a:avLst>
            <a:gd name="adj" fmla="val 10000"/>
          </a:avLst>
        </a:prstGeom>
        <a:solidFill>
          <a:srgbClr val="00B050"/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>
              <a:latin typeface="+mj-lt"/>
            </a:rPr>
            <a:t>Bind it in place far from civilization.</a:t>
          </a:r>
        </a:p>
      </dsp:txBody>
      <dsp:txXfrm>
        <a:off x="450444" y="1189353"/>
        <a:ext cx="4490657" cy="958487"/>
      </dsp:txXfrm>
    </dsp:sp>
    <dsp:sp modelId="{C1C06DD1-5D12-4CA3-ABD0-EB838A25249A}">
      <dsp:nvSpPr>
        <dsp:cNvPr id="0" name=""/>
        <dsp:cNvSpPr/>
      </dsp:nvSpPr>
      <dsp:spPr>
        <a:xfrm>
          <a:off x="841247" y="2319067"/>
          <a:ext cx="5632704" cy="1018127"/>
        </a:xfrm>
        <a:prstGeom prst="roundRect">
          <a:avLst>
            <a:gd name="adj" fmla="val 10000"/>
          </a:avLst>
        </a:prstGeom>
        <a:solidFill>
          <a:srgbClr val="FF0000"/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>
              <a:latin typeface="+mj-lt"/>
            </a:rPr>
            <a:t>Defenders leave, get hungry</a:t>
          </a:r>
          <a:r>
            <a:rPr lang="en-US" sz="2600" kern="1200" dirty="0"/>
            <a:t>.	</a:t>
          </a:r>
        </a:p>
      </dsp:txBody>
      <dsp:txXfrm>
        <a:off x="871067" y="2348887"/>
        <a:ext cx="4490657" cy="958487"/>
      </dsp:txXfrm>
    </dsp:sp>
    <dsp:sp modelId="{D9E07D9F-75F6-4999-925F-F0095042189B}">
      <dsp:nvSpPr>
        <dsp:cNvPr id="0" name=""/>
        <dsp:cNvSpPr/>
      </dsp:nvSpPr>
      <dsp:spPr>
        <a:xfrm>
          <a:off x="1261871" y="3478601"/>
          <a:ext cx="5632704" cy="1018127"/>
        </a:xfrm>
        <a:prstGeom prst="roundRect">
          <a:avLst>
            <a:gd name="adj" fmla="val 10000"/>
          </a:avLst>
        </a:prstGeom>
        <a:solidFill>
          <a:srgbClr val="00B050"/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>
              <a:latin typeface="+mj-lt"/>
            </a:rPr>
            <a:t>People start eating the Tarrasque, a city forms.</a:t>
          </a:r>
        </a:p>
      </dsp:txBody>
      <dsp:txXfrm>
        <a:off x="1291691" y="3508421"/>
        <a:ext cx="4490657" cy="958487"/>
      </dsp:txXfrm>
    </dsp:sp>
    <dsp:sp modelId="{E8FFE906-491F-4E67-9E72-98BA2CACC284}">
      <dsp:nvSpPr>
        <dsp:cNvPr id="0" name=""/>
        <dsp:cNvSpPr/>
      </dsp:nvSpPr>
      <dsp:spPr>
        <a:xfrm>
          <a:off x="1682495" y="4638135"/>
          <a:ext cx="5632704" cy="1018127"/>
        </a:xfrm>
        <a:prstGeom prst="roundRect">
          <a:avLst>
            <a:gd name="adj" fmla="val 10000"/>
          </a:avLst>
        </a:prstGeom>
        <a:solidFill>
          <a:srgbClr val="FF0000"/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>
              <a:latin typeface="+mj-lt"/>
            </a:rPr>
            <a:t>Creature’s mutagenic blood poisons ground water.</a:t>
          </a:r>
        </a:p>
      </dsp:txBody>
      <dsp:txXfrm>
        <a:off x="1712315" y="4667955"/>
        <a:ext cx="4490657" cy="958487"/>
      </dsp:txXfrm>
    </dsp:sp>
    <dsp:sp modelId="{D01C3763-F292-45C8-9BA9-16AB58E3EB0A}">
      <dsp:nvSpPr>
        <dsp:cNvPr id="0" name=""/>
        <dsp:cNvSpPr/>
      </dsp:nvSpPr>
      <dsp:spPr>
        <a:xfrm>
          <a:off x="4970921" y="743798"/>
          <a:ext cx="661782" cy="661782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000" kern="1200"/>
        </a:p>
      </dsp:txBody>
      <dsp:txXfrm>
        <a:off x="5119822" y="743798"/>
        <a:ext cx="363980" cy="497991"/>
      </dsp:txXfrm>
    </dsp:sp>
    <dsp:sp modelId="{DDA00CD7-C50B-43C6-9B72-EDFDDDC0F2E8}">
      <dsp:nvSpPr>
        <dsp:cNvPr id="0" name=""/>
        <dsp:cNvSpPr/>
      </dsp:nvSpPr>
      <dsp:spPr>
        <a:xfrm>
          <a:off x="5391545" y="1903332"/>
          <a:ext cx="661782" cy="661782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000" kern="1200"/>
        </a:p>
      </dsp:txBody>
      <dsp:txXfrm>
        <a:off x="5540446" y="1903332"/>
        <a:ext cx="363980" cy="497991"/>
      </dsp:txXfrm>
    </dsp:sp>
    <dsp:sp modelId="{6A48F997-CFC3-4CA5-9D89-2264408DF832}">
      <dsp:nvSpPr>
        <dsp:cNvPr id="0" name=""/>
        <dsp:cNvSpPr/>
      </dsp:nvSpPr>
      <dsp:spPr>
        <a:xfrm>
          <a:off x="5812169" y="3045897"/>
          <a:ext cx="661782" cy="661782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000" kern="1200"/>
        </a:p>
      </dsp:txBody>
      <dsp:txXfrm>
        <a:off x="5961070" y="3045897"/>
        <a:ext cx="363980" cy="497991"/>
      </dsp:txXfrm>
    </dsp:sp>
    <dsp:sp modelId="{59121C83-3806-46F9-974B-E790CEB7F740}">
      <dsp:nvSpPr>
        <dsp:cNvPr id="0" name=""/>
        <dsp:cNvSpPr/>
      </dsp:nvSpPr>
      <dsp:spPr>
        <a:xfrm>
          <a:off x="6232793" y="4216744"/>
          <a:ext cx="661782" cy="661782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000" kern="1200"/>
        </a:p>
      </dsp:txBody>
      <dsp:txXfrm>
        <a:off x="6381694" y="4216744"/>
        <a:ext cx="363980" cy="4979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6" title="Page Number Shape"/>
          <p:cNvSpPr/>
          <p:nvPr/>
        </p:nvSpPr>
        <p:spPr bwMode="auto">
          <a:xfrm>
            <a:off x="8736012" y="1189204"/>
            <a:ext cx="407988" cy="819150"/>
          </a:xfrm>
          <a:custGeom>
            <a:avLst/>
            <a:gdLst/>
            <a:ahLst/>
            <a:cxnLst/>
            <a:rect l="0" t="0" r="r" b="b"/>
            <a:pathLst>
              <a:path w="1799" h="3612">
                <a:moveTo>
                  <a:pt x="1799" y="0"/>
                </a:moveTo>
                <a:lnTo>
                  <a:pt x="1799" y="3612"/>
                </a:lnTo>
                <a:lnTo>
                  <a:pt x="1686" y="3609"/>
                </a:lnTo>
                <a:lnTo>
                  <a:pt x="1574" y="3598"/>
                </a:lnTo>
                <a:lnTo>
                  <a:pt x="1464" y="3581"/>
                </a:lnTo>
                <a:lnTo>
                  <a:pt x="1357" y="3557"/>
                </a:lnTo>
                <a:lnTo>
                  <a:pt x="1251" y="3527"/>
                </a:lnTo>
                <a:lnTo>
                  <a:pt x="1150" y="3490"/>
                </a:lnTo>
                <a:lnTo>
                  <a:pt x="1050" y="3448"/>
                </a:lnTo>
                <a:lnTo>
                  <a:pt x="953" y="3401"/>
                </a:lnTo>
                <a:lnTo>
                  <a:pt x="860" y="3347"/>
                </a:lnTo>
                <a:lnTo>
                  <a:pt x="771" y="3289"/>
                </a:lnTo>
                <a:lnTo>
                  <a:pt x="686" y="3224"/>
                </a:lnTo>
                <a:lnTo>
                  <a:pt x="604" y="3156"/>
                </a:lnTo>
                <a:lnTo>
                  <a:pt x="527" y="3083"/>
                </a:lnTo>
                <a:lnTo>
                  <a:pt x="454" y="3005"/>
                </a:lnTo>
                <a:lnTo>
                  <a:pt x="386" y="2923"/>
                </a:lnTo>
                <a:lnTo>
                  <a:pt x="323" y="2838"/>
                </a:lnTo>
                <a:lnTo>
                  <a:pt x="265" y="2748"/>
                </a:lnTo>
                <a:lnTo>
                  <a:pt x="211" y="2655"/>
                </a:lnTo>
                <a:lnTo>
                  <a:pt x="163" y="2559"/>
                </a:lnTo>
                <a:lnTo>
                  <a:pt x="121" y="2459"/>
                </a:lnTo>
                <a:lnTo>
                  <a:pt x="85" y="2356"/>
                </a:lnTo>
                <a:lnTo>
                  <a:pt x="55" y="2251"/>
                </a:lnTo>
                <a:lnTo>
                  <a:pt x="32" y="2143"/>
                </a:lnTo>
                <a:lnTo>
                  <a:pt x="14" y="2033"/>
                </a:lnTo>
                <a:lnTo>
                  <a:pt x="4" y="1920"/>
                </a:lnTo>
                <a:lnTo>
                  <a:pt x="0" y="1806"/>
                </a:lnTo>
                <a:lnTo>
                  <a:pt x="4" y="1692"/>
                </a:lnTo>
                <a:lnTo>
                  <a:pt x="14" y="1580"/>
                </a:lnTo>
                <a:lnTo>
                  <a:pt x="32" y="1469"/>
                </a:lnTo>
                <a:lnTo>
                  <a:pt x="55" y="1362"/>
                </a:lnTo>
                <a:lnTo>
                  <a:pt x="85" y="1256"/>
                </a:lnTo>
                <a:lnTo>
                  <a:pt x="121" y="1154"/>
                </a:lnTo>
                <a:lnTo>
                  <a:pt x="163" y="1054"/>
                </a:lnTo>
                <a:lnTo>
                  <a:pt x="211" y="958"/>
                </a:lnTo>
                <a:lnTo>
                  <a:pt x="265" y="864"/>
                </a:lnTo>
                <a:lnTo>
                  <a:pt x="323" y="774"/>
                </a:lnTo>
                <a:lnTo>
                  <a:pt x="386" y="689"/>
                </a:lnTo>
                <a:lnTo>
                  <a:pt x="454" y="607"/>
                </a:lnTo>
                <a:lnTo>
                  <a:pt x="527" y="529"/>
                </a:lnTo>
                <a:lnTo>
                  <a:pt x="604" y="456"/>
                </a:lnTo>
                <a:lnTo>
                  <a:pt x="686" y="388"/>
                </a:lnTo>
                <a:lnTo>
                  <a:pt x="771" y="325"/>
                </a:lnTo>
                <a:lnTo>
                  <a:pt x="860" y="266"/>
                </a:lnTo>
                <a:lnTo>
                  <a:pt x="953" y="212"/>
                </a:lnTo>
                <a:lnTo>
                  <a:pt x="1050" y="164"/>
                </a:lnTo>
                <a:lnTo>
                  <a:pt x="1150" y="122"/>
                </a:lnTo>
                <a:lnTo>
                  <a:pt x="1251" y="85"/>
                </a:lnTo>
                <a:lnTo>
                  <a:pt x="1357" y="55"/>
                </a:lnTo>
                <a:lnTo>
                  <a:pt x="1464" y="32"/>
                </a:lnTo>
                <a:lnTo>
                  <a:pt x="1574" y="14"/>
                </a:lnTo>
                <a:lnTo>
                  <a:pt x="1686" y="5"/>
                </a:lnTo>
                <a:lnTo>
                  <a:pt x="1799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6685" y="1143294"/>
            <a:ext cx="5275772" cy="4268965"/>
          </a:xfrm>
        </p:spPr>
        <p:txBody>
          <a:bodyPr anchor="t">
            <a:normAutofit/>
          </a:bodyPr>
          <a:lstStyle>
            <a:lvl1pPr algn="l">
              <a:lnSpc>
                <a:spcPct val="85000"/>
              </a:lnSpc>
              <a:defRPr sz="58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6685" y="5537926"/>
            <a:ext cx="5275772" cy="706355"/>
          </a:xfrm>
        </p:spPr>
        <p:txBody>
          <a:bodyPr>
            <a:normAutofit/>
          </a:bodyPr>
          <a:lstStyle>
            <a:lvl1pPr marL="0" indent="0" algn="l">
              <a:lnSpc>
                <a:spcPct val="114000"/>
              </a:lnSpc>
              <a:spcBef>
                <a:spcPts val="0"/>
              </a:spcBef>
              <a:buNone/>
              <a:defRPr sz="1800" b="0" i="1" baseline="0">
                <a:solidFill>
                  <a:schemeClr val="tx2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16685" y="6314441"/>
            <a:ext cx="1197467" cy="365125"/>
          </a:xfrm>
        </p:spPr>
        <p:txBody>
          <a:bodyPr/>
          <a:lstStyle>
            <a:lvl1pPr algn="l">
              <a:defRPr sz="900">
                <a:solidFill>
                  <a:schemeClr val="tx2"/>
                </a:solidFill>
              </a:defRPr>
            </a:lvl1pPr>
          </a:lstStyle>
          <a:p>
            <a:fld id="{78F859B2-8FE6-4541-B59A-562A8692A00E}" type="datetimeFigureOut">
              <a:rPr lang="de-DE" smtClean="0"/>
              <a:t>17.05.2019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50444" y="6314441"/>
            <a:ext cx="3842012" cy="365125"/>
          </a:xfrm>
        </p:spPr>
        <p:txBody>
          <a:bodyPr/>
          <a:lstStyle>
            <a:lvl1pPr algn="l">
              <a:defRPr b="0">
                <a:solidFill>
                  <a:schemeClr val="tx2"/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6012" y="1416217"/>
            <a:ext cx="407987" cy="365125"/>
          </a:xfrm>
        </p:spPr>
        <p:txBody>
          <a:bodyPr/>
          <a:lstStyle>
            <a:lvl1pPr algn="r">
              <a:defRPr>
                <a:solidFill>
                  <a:schemeClr val="accent1"/>
                </a:solidFill>
              </a:defRPr>
            </a:lvl1pPr>
          </a:lstStyle>
          <a:p>
            <a:fld id="{C8256D9A-323B-4191-9751-4E846E33634A}" type="slidenum">
              <a:rPr lang="de-DE" smtClean="0"/>
              <a:t>‹#›</a:t>
            </a:fld>
            <a:endParaRPr lang="de-DE"/>
          </a:p>
        </p:txBody>
      </p:sp>
      <p:cxnSp>
        <p:nvCxnSpPr>
          <p:cNvPr id="9" name="Straight Connector 8"/>
          <p:cNvCxnSpPr/>
          <p:nvPr/>
        </p:nvCxnSpPr>
        <p:spPr>
          <a:xfrm>
            <a:off x="580391" y="1257300"/>
            <a:ext cx="0" cy="5600700"/>
          </a:xfrm>
          <a:prstGeom prst="line">
            <a:avLst/>
          </a:prstGeom>
          <a:ln w="254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580391" y="1257300"/>
            <a:ext cx="0" cy="5600700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0830233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hf sldNum="0" hdr="0" ftr="0" dt="0"/>
  <p:extLst mod="1">
    <p:ext uri="{DCECCB84-F9BA-43D5-87BE-67443E8EF086}">
      <p15:sldGuideLst xmlns:p15="http://schemas.microsoft.com/office/powerpoint/2012/main">
        <p15:guide id="1" orient="horz" pos="792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859B2-8FE6-4541-B59A-562A8692A00E}" type="datetimeFigureOut">
              <a:rPr lang="de-DE" smtClean="0"/>
              <a:t>17.05.2019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56D9A-323B-4191-9751-4E846E33634A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24090358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 title="Page Number Shape"/>
          <p:cNvSpPr/>
          <p:nvPr/>
        </p:nvSpPr>
        <p:spPr bwMode="auto">
          <a:xfrm>
            <a:off x="8736012" y="1393748"/>
            <a:ext cx="407988" cy="819150"/>
          </a:xfrm>
          <a:custGeom>
            <a:avLst/>
            <a:gdLst/>
            <a:ahLst/>
            <a:cxnLst/>
            <a:rect l="0" t="0" r="r" b="b"/>
            <a:pathLst>
              <a:path w="1799" h="3612">
                <a:moveTo>
                  <a:pt x="1799" y="0"/>
                </a:moveTo>
                <a:lnTo>
                  <a:pt x="1799" y="3612"/>
                </a:lnTo>
                <a:lnTo>
                  <a:pt x="1686" y="3609"/>
                </a:lnTo>
                <a:lnTo>
                  <a:pt x="1574" y="3598"/>
                </a:lnTo>
                <a:lnTo>
                  <a:pt x="1464" y="3581"/>
                </a:lnTo>
                <a:lnTo>
                  <a:pt x="1357" y="3557"/>
                </a:lnTo>
                <a:lnTo>
                  <a:pt x="1251" y="3527"/>
                </a:lnTo>
                <a:lnTo>
                  <a:pt x="1150" y="3490"/>
                </a:lnTo>
                <a:lnTo>
                  <a:pt x="1050" y="3448"/>
                </a:lnTo>
                <a:lnTo>
                  <a:pt x="953" y="3401"/>
                </a:lnTo>
                <a:lnTo>
                  <a:pt x="860" y="3347"/>
                </a:lnTo>
                <a:lnTo>
                  <a:pt x="771" y="3289"/>
                </a:lnTo>
                <a:lnTo>
                  <a:pt x="686" y="3224"/>
                </a:lnTo>
                <a:lnTo>
                  <a:pt x="604" y="3156"/>
                </a:lnTo>
                <a:lnTo>
                  <a:pt x="527" y="3083"/>
                </a:lnTo>
                <a:lnTo>
                  <a:pt x="454" y="3005"/>
                </a:lnTo>
                <a:lnTo>
                  <a:pt x="386" y="2923"/>
                </a:lnTo>
                <a:lnTo>
                  <a:pt x="323" y="2838"/>
                </a:lnTo>
                <a:lnTo>
                  <a:pt x="265" y="2748"/>
                </a:lnTo>
                <a:lnTo>
                  <a:pt x="211" y="2655"/>
                </a:lnTo>
                <a:lnTo>
                  <a:pt x="163" y="2559"/>
                </a:lnTo>
                <a:lnTo>
                  <a:pt x="121" y="2459"/>
                </a:lnTo>
                <a:lnTo>
                  <a:pt x="85" y="2356"/>
                </a:lnTo>
                <a:lnTo>
                  <a:pt x="55" y="2251"/>
                </a:lnTo>
                <a:lnTo>
                  <a:pt x="32" y="2143"/>
                </a:lnTo>
                <a:lnTo>
                  <a:pt x="14" y="2033"/>
                </a:lnTo>
                <a:lnTo>
                  <a:pt x="4" y="1920"/>
                </a:lnTo>
                <a:lnTo>
                  <a:pt x="0" y="1806"/>
                </a:lnTo>
                <a:lnTo>
                  <a:pt x="4" y="1692"/>
                </a:lnTo>
                <a:lnTo>
                  <a:pt x="14" y="1580"/>
                </a:lnTo>
                <a:lnTo>
                  <a:pt x="32" y="1469"/>
                </a:lnTo>
                <a:lnTo>
                  <a:pt x="55" y="1362"/>
                </a:lnTo>
                <a:lnTo>
                  <a:pt x="85" y="1256"/>
                </a:lnTo>
                <a:lnTo>
                  <a:pt x="121" y="1154"/>
                </a:lnTo>
                <a:lnTo>
                  <a:pt x="163" y="1054"/>
                </a:lnTo>
                <a:lnTo>
                  <a:pt x="211" y="958"/>
                </a:lnTo>
                <a:lnTo>
                  <a:pt x="265" y="864"/>
                </a:lnTo>
                <a:lnTo>
                  <a:pt x="323" y="774"/>
                </a:lnTo>
                <a:lnTo>
                  <a:pt x="386" y="689"/>
                </a:lnTo>
                <a:lnTo>
                  <a:pt x="454" y="607"/>
                </a:lnTo>
                <a:lnTo>
                  <a:pt x="527" y="529"/>
                </a:lnTo>
                <a:lnTo>
                  <a:pt x="604" y="456"/>
                </a:lnTo>
                <a:lnTo>
                  <a:pt x="686" y="388"/>
                </a:lnTo>
                <a:lnTo>
                  <a:pt x="771" y="325"/>
                </a:lnTo>
                <a:lnTo>
                  <a:pt x="860" y="266"/>
                </a:lnTo>
                <a:lnTo>
                  <a:pt x="953" y="212"/>
                </a:lnTo>
                <a:lnTo>
                  <a:pt x="1050" y="164"/>
                </a:lnTo>
                <a:lnTo>
                  <a:pt x="1150" y="122"/>
                </a:lnTo>
                <a:lnTo>
                  <a:pt x="1251" y="85"/>
                </a:lnTo>
                <a:lnTo>
                  <a:pt x="1357" y="55"/>
                </a:lnTo>
                <a:lnTo>
                  <a:pt x="1464" y="32"/>
                </a:lnTo>
                <a:lnTo>
                  <a:pt x="1574" y="14"/>
                </a:lnTo>
                <a:lnTo>
                  <a:pt x="1686" y="5"/>
                </a:lnTo>
                <a:lnTo>
                  <a:pt x="179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60755" y="2571723"/>
            <a:ext cx="6222491" cy="3286153"/>
          </a:xfrm>
        </p:spPr>
        <p:txBody>
          <a:bodyPr anchor="t">
            <a:normAutofit/>
          </a:bodyPr>
          <a:lstStyle>
            <a:lvl1pPr>
              <a:lnSpc>
                <a:spcPct val="85000"/>
              </a:lnSpc>
              <a:defRPr sz="5800" cap="all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0755" y="1393748"/>
            <a:ext cx="6301072" cy="819150"/>
          </a:xfrm>
        </p:spPr>
        <p:txBody>
          <a:bodyPr anchor="ctr">
            <a:normAutofit/>
          </a:bodyPr>
          <a:lstStyle>
            <a:lvl1pPr marL="0" indent="0" algn="r">
              <a:lnSpc>
                <a:spcPct val="113000"/>
              </a:lnSpc>
              <a:spcBef>
                <a:spcPts val="0"/>
              </a:spcBef>
              <a:buNone/>
              <a:defRPr sz="1800" b="0" i="1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7216" y="6314440"/>
            <a:ext cx="1197467" cy="365125"/>
          </a:xfrm>
        </p:spPr>
        <p:txBody>
          <a:bodyPr/>
          <a:lstStyle>
            <a:lvl1pPr>
              <a:defRPr sz="900">
                <a:solidFill>
                  <a:schemeClr val="accent1"/>
                </a:solidFill>
              </a:defRPr>
            </a:lvl1pPr>
          </a:lstStyle>
          <a:p>
            <a:fld id="{78F859B2-8FE6-4541-B59A-562A8692A00E}" type="datetimeFigureOut">
              <a:rPr lang="de-DE" smtClean="0"/>
              <a:t>17.05.2019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60755" y="6314441"/>
            <a:ext cx="4860170" cy="365125"/>
          </a:xfrm>
        </p:spPr>
        <p:txBody>
          <a:bodyPr/>
          <a:lstStyle>
            <a:lvl1pPr>
              <a:defRPr b="0">
                <a:solidFill>
                  <a:schemeClr val="accent1"/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6012" y="1620761"/>
            <a:ext cx="407987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C8256D9A-323B-4191-9751-4E846E33634A}" type="slidenum">
              <a:rPr lang="de-DE" smtClean="0"/>
              <a:t>‹#›</a:t>
            </a:fld>
            <a:endParaRPr lang="de-DE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1" y="6178167"/>
            <a:ext cx="7683245" cy="0"/>
          </a:xfrm>
          <a:prstGeom prst="line">
            <a:avLst/>
          </a:prstGeom>
          <a:ln w="254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H="1">
            <a:off x="1" y="6178167"/>
            <a:ext cx="7683245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9069132"/>
      </p:ext>
    </p:extLst>
  </p:cSld>
  <p:clrMapOvr>
    <a:masterClrMapping/>
  </p:clrMapOvr>
  <p:hf sldNum="0" hdr="0" ftr="0" dt="0"/>
  <p:extLst mod="1">
    <p:ext uri="{DCECCB84-F9BA-43D5-87BE-67443E8EF086}">
      <p15:sldGuideLst xmlns:p15="http://schemas.microsoft.com/office/powerpoint/2012/main">
        <p15:guide id="1" pos="6456">
          <p15:clr>
            <a:srgbClr val="FBAE40"/>
          </p15:clr>
        </p15:guide>
        <p15:guide id="0" pos="4842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86200" y="540628"/>
            <a:ext cx="4686300" cy="248894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86200" y="3712467"/>
            <a:ext cx="4686300" cy="248222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859B2-8FE6-4541-B59A-562A8692A00E}" type="datetimeFigureOut">
              <a:rPr lang="de-DE" smtClean="0"/>
              <a:t>17.05.2019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56D9A-323B-4191-9751-4E846E33634A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41764534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" y="557784"/>
            <a:ext cx="2873502" cy="495604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558065"/>
            <a:ext cx="4690872" cy="913212"/>
          </a:xfrm>
        </p:spPr>
        <p:txBody>
          <a:bodyPr anchor="b">
            <a:normAutofit/>
          </a:bodyPr>
          <a:lstStyle>
            <a:lvl1pPr marL="0" indent="0">
              <a:lnSpc>
                <a:spcPct val="113000"/>
              </a:lnSpc>
              <a:spcBef>
                <a:spcPts val="0"/>
              </a:spcBef>
              <a:buNone/>
              <a:defRPr sz="2400" b="0" i="1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86200" y="1526122"/>
            <a:ext cx="4690872" cy="175153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6200" y="3700828"/>
            <a:ext cx="4690872" cy="913759"/>
          </a:xfrm>
        </p:spPr>
        <p:txBody>
          <a:bodyPr anchor="b">
            <a:normAutofit/>
          </a:bodyPr>
          <a:lstStyle>
            <a:lvl1pPr marL="0" indent="0">
              <a:buNone/>
              <a:defRPr sz="2400" b="0" i="1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86200" y="4669432"/>
            <a:ext cx="4690872" cy="17521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859B2-8FE6-4541-B59A-562A8692A00E}" type="datetimeFigureOut">
              <a:rPr lang="de-DE" smtClean="0"/>
              <a:t>17.05.2019</a:t>
            </a:fld>
            <a:endParaRPr lang="de-D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56D9A-323B-4191-9751-4E846E33634A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10727481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859B2-8FE6-4541-B59A-562A8692A00E}" type="datetimeFigureOut">
              <a:rPr lang="de-DE" smtClean="0"/>
              <a:t>17.05.2019</a:t>
            </a:fld>
            <a:endParaRPr lang="de-D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56D9A-323B-4191-9751-4E846E33634A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72812834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859B2-8FE6-4541-B59A-562A8692A00E}" type="datetimeFigureOut">
              <a:rPr lang="de-DE" smtClean="0"/>
              <a:t>17.05.2019</a:t>
            </a:fld>
            <a:endParaRPr lang="de-D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56D9A-323B-4191-9751-4E846E33634A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18405336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" y="555479"/>
            <a:ext cx="2879082" cy="1921022"/>
          </a:xfrm>
        </p:spPr>
        <p:txBody>
          <a:bodyPr anchor="t">
            <a:noAutofit/>
          </a:bodyPr>
          <a:lstStyle>
            <a:lvl1pPr>
              <a:lnSpc>
                <a:spcPct val="93000"/>
              </a:lnSpc>
              <a:defRPr sz="3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564147"/>
            <a:ext cx="4686300" cy="5622644"/>
          </a:xfrm>
        </p:spPr>
        <p:txBody>
          <a:bodyPr/>
          <a:lstStyle>
            <a:lvl1pPr>
              <a:lnSpc>
                <a:spcPct val="112000"/>
              </a:lnSpc>
              <a:defRPr sz="2000"/>
            </a:lvl1pPr>
            <a:lvl2pPr>
              <a:lnSpc>
                <a:spcPct val="112000"/>
              </a:lnSpc>
              <a:defRPr sz="1800"/>
            </a:lvl2pPr>
            <a:lvl3pPr>
              <a:lnSpc>
                <a:spcPct val="112000"/>
              </a:lnSpc>
              <a:defRPr sz="1600"/>
            </a:lvl3pPr>
            <a:lvl4pPr>
              <a:lnSpc>
                <a:spcPct val="112000"/>
              </a:lnSpc>
              <a:defRPr sz="1400"/>
            </a:lvl4pPr>
            <a:lvl5pPr>
              <a:lnSpc>
                <a:spcPct val="112000"/>
              </a:lnSpc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" y="2621513"/>
            <a:ext cx="2879082" cy="3239537"/>
          </a:xfrm>
        </p:spPr>
        <p:txBody>
          <a:bodyPr>
            <a:normAutofit/>
          </a:bodyPr>
          <a:lstStyle>
            <a:lvl1pPr marL="0" indent="0" algn="r">
              <a:lnSpc>
                <a:spcPct val="125000"/>
              </a:lnSpc>
              <a:spcBef>
                <a:spcPts val="1200"/>
              </a:spcBef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859B2-8FE6-4541-B59A-562A8692A00E}" type="datetimeFigureOut">
              <a:rPr lang="de-DE" smtClean="0"/>
              <a:t>17.05.2019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56D9A-323B-4191-9751-4E846E33634A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3825555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1" y="557262"/>
            <a:ext cx="2882528" cy="1919239"/>
          </a:xfrm>
        </p:spPr>
        <p:txBody>
          <a:bodyPr anchor="t">
            <a:noAutofit/>
          </a:bodyPr>
          <a:lstStyle>
            <a:lvl1pPr>
              <a:lnSpc>
                <a:spcPct val="93000"/>
              </a:lnSpc>
              <a:defRPr sz="30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943350" y="1"/>
            <a:ext cx="4629150" cy="685799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1" y="2621512"/>
            <a:ext cx="2882528" cy="3236976"/>
          </a:xfrm>
        </p:spPr>
        <p:txBody>
          <a:bodyPr>
            <a:normAutofit/>
          </a:bodyPr>
          <a:lstStyle>
            <a:lvl1pPr marL="0" indent="0" algn="r">
              <a:lnSpc>
                <a:spcPct val="125000"/>
              </a:lnSpc>
              <a:spcBef>
                <a:spcPts val="1200"/>
              </a:spcBef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859B2-8FE6-4541-B59A-562A8692A00E}" type="datetimeFigureOut">
              <a:rPr lang="de-DE" smtClean="0"/>
              <a:t>17.05.2019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56D9A-323B-4191-9751-4E846E33634A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0940610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86200" y="640080"/>
            <a:ext cx="4686299" cy="558414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859B2-8FE6-4541-B59A-562A8692A00E}" type="datetimeFigureOut">
              <a:rPr lang="de-DE" smtClean="0"/>
              <a:t>17.05.2019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56D9A-323B-4191-9751-4E846E33634A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10746319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Page Number Shape"/>
          <p:cNvSpPr/>
          <p:nvPr/>
        </p:nvSpPr>
        <p:spPr bwMode="auto">
          <a:xfrm>
            <a:off x="8736012" y="5380580"/>
            <a:ext cx="407988" cy="819150"/>
          </a:xfrm>
          <a:custGeom>
            <a:avLst/>
            <a:gdLst/>
            <a:ahLst/>
            <a:cxnLst/>
            <a:rect l="0" t="0" r="r" b="b"/>
            <a:pathLst>
              <a:path w="1799" h="3612">
                <a:moveTo>
                  <a:pt x="1799" y="0"/>
                </a:moveTo>
                <a:lnTo>
                  <a:pt x="1799" y="3612"/>
                </a:lnTo>
                <a:lnTo>
                  <a:pt x="1686" y="3609"/>
                </a:lnTo>
                <a:lnTo>
                  <a:pt x="1574" y="3598"/>
                </a:lnTo>
                <a:lnTo>
                  <a:pt x="1464" y="3581"/>
                </a:lnTo>
                <a:lnTo>
                  <a:pt x="1357" y="3557"/>
                </a:lnTo>
                <a:lnTo>
                  <a:pt x="1251" y="3527"/>
                </a:lnTo>
                <a:lnTo>
                  <a:pt x="1150" y="3490"/>
                </a:lnTo>
                <a:lnTo>
                  <a:pt x="1050" y="3448"/>
                </a:lnTo>
                <a:lnTo>
                  <a:pt x="953" y="3401"/>
                </a:lnTo>
                <a:lnTo>
                  <a:pt x="860" y="3347"/>
                </a:lnTo>
                <a:lnTo>
                  <a:pt x="771" y="3289"/>
                </a:lnTo>
                <a:lnTo>
                  <a:pt x="686" y="3224"/>
                </a:lnTo>
                <a:lnTo>
                  <a:pt x="604" y="3156"/>
                </a:lnTo>
                <a:lnTo>
                  <a:pt x="527" y="3083"/>
                </a:lnTo>
                <a:lnTo>
                  <a:pt x="454" y="3005"/>
                </a:lnTo>
                <a:lnTo>
                  <a:pt x="386" y="2923"/>
                </a:lnTo>
                <a:lnTo>
                  <a:pt x="323" y="2838"/>
                </a:lnTo>
                <a:lnTo>
                  <a:pt x="265" y="2748"/>
                </a:lnTo>
                <a:lnTo>
                  <a:pt x="211" y="2655"/>
                </a:lnTo>
                <a:lnTo>
                  <a:pt x="163" y="2559"/>
                </a:lnTo>
                <a:lnTo>
                  <a:pt x="121" y="2459"/>
                </a:lnTo>
                <a:lnTo>
                  <a:pt x="85" y="2356"/>
                </a:lnTo>
                <a:lnTo>
                  <a:pt x="55" y="2251"/>
                </a:lnTo>
                <a:lnTo>
                  <a:pt x="32" y="2143"/>
                </a:lnTo>
                <a:lnTo>
                  <a:pt x="14" y="2033"/>
                </a:lnTo>
                <a:lnTo>
                  <a:pt x="4" y="1920"/>
                </a:lnTo>
                <a:lnTo>
                  <a:pt x="0" y="1806"/>
                </a:lnTo>
                <a:lnTo>
                  <a:pt x="4" y="1692"/>
                </a:lnTo>
                <a:lnTo>
                  <a:pt x="14" y="1580"/>
                </a:lnTo>
                <a:lnTo>
                  <a:pt x="32" y="1469"/>
                </a:lnTo>
                <a:lnTo>
                  <a:pt x="55" y="1362"/>
                </a:lnTo>
                <a:lnTo>
                  <a:pt x="85" y="1256"/>
                </a:lnTo>
                <a:lnTo>
                  <a:pt x="121" y="1154"/>
                </a:lnTo>
                <a:lnTo>
                  <a:pt x="163" y="1054"/>
                </a:lnTo>
                <a:lnTo>
                  <a:pt x="211" y="958"/>
                </a:lnTo>
                <a:lnTo>
                  <a:pt x="265" y="864"/>
                </a:lnTo>
                <a:lnTo>
                  <a:pt x="323" y="774"/>
                </a:lnTo>
                <a:lnTo>
                  <a:pt x="386" y="689"/>
                </a:lnTo>
                <a:lnTo>
                  <a:pt x="454" y="607"/>
                </a:lnTo>
                <a:lnTo>
                  <a:pt x="527" y="529"/>
                </a:lnTo>
                <a:lnTo>
                  <a:pt x="604" y="456"/>
                </a:lnTo>
                <a:lnTo>
                  <a:pt x="686" y="388"/>
                </a:lnTo>
                <a:lnTo>
                  <a:pt x="771" y="325"/>
                </a:lnTo>
                <a:lnTo>
                  <a:pt x="860" y="266"/>
                </a:lnTo>
                <a:lnTo>
                  <a:pt x="953" y="212"/>
                </a:lnTo>
                <a:lnTo>
                  <a:pt x="1050" y="164"/>
                </a:lnTo>
                <a:lnTo>
                  <a:pt x="1150" y="122"/>
                </a:lnTo>
                <a:lnTo>
                  <a:pt x="1251" y="85"/>
                </a:lnTo>
                <a:lnTo>
                  <a:pt x="1357" y="55"/>
                </a:lnTo>
                <a:lnTo>
                  <a:pt x="1464" y="32"/>
                </a:lnTo>
                <a:lnTo>
                  <a:pt x="1574" y="14"/>
                </a:lnTo>
                <a:lnTo>
                  <a:pt x="1686" y="5"/>
                </a:lnTo>
                <a:lnTo>
                  <a:pt x="179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93074" y="642931"/>
            <a:ext cx="1835003" cy="4678106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642933"/>
            <a:ext cx="5303009" cy="467810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902140" y="5927132"/>
            <a:ext cx="2861142" cy="365125"/>
          </a:xfrm>
        </p:spPr>
        <p:txBody>
          <a:bodyPr/>
          <a:lstStyle/>
          <a:p>
            <a:fld id="{78F859B2-8FE6-4541-B59A-562A8692A00E}" type="datetimeFigureOut">
              <a:rPr lang="de-DE" smtClean="0"/>
              <a:t>17.05.2019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902140" y="6315950"/>
            <a:ext cx="2861142" cy="365125"/>
          </a:xfrm>
        </p:spPr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6012" y="5607593"/>
            <a:ext cx="407987" cy="365125"/>
          </a:xfrm>
        </p:spPr>
        <p:txBody>
          <a:bodyPr/>
          <a:lstStyle/>
          <a:p>
            <a:fld id="{C8256D9A-323B-4191-9751-4E846E33634A}" type="slidenum">
              <a:rPr lang="de-DE" smtClean="0"/>
              <a:t>‹#›</a:t>
            </a:fld>
            <a:endParaRPr lang="de-DE"/>
          </a:p>
        </p:txBody>
      </p:sp>
      <p:cxnSp>
        <p:nvCxnSpPr>
          <p:cNvPr id="13" name="Straight Connector 12"/>
          <p:cNvCxnSpPr/>
          <p:nvPr/>
        </p:nvCxnSpPr>
        <p:spPr>
          <a:xfrm>
            <a:off x="1" y="6199730"/>
            <a:ext cx="7695008" cy="0"/>
          </a:xfrm>
          <a:prstGeom prst="line">
            <a:avLst/>
          </a:prstGeom>
          <a:ln w="254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1" y="6199730"/>
            <a:ext cx="7695008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87271534"/>
      </p:ext>
    </p:extLst>
  </p:cSld>
  <p:clrMapOvr>
    <a:masterClrMapping/>
  </p:clrMapOvr>
  <p:hf sldNum="0" hdr="0" ftr="0" dt="0"/>
  <p:extLst mod="1">
    <p:ext uri="{DCECCB84-F9BA-43D5-87BE-67443E8EF086}">
      <p15:sldGuideLst xmlns:p15="http://schemas.microsoft.com/office/powerpoint/2012/main">
        <p15:guide id="1" pos="6456">
          <p15:clr>
            <a:srgbClr val="FBAE40"/>
          </p15:clr>
        </p15:guide>
        <p15:guide id="0" pos="4842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 title="Page Number Shape"/>
          <p:cNvSpPr/>
          <p:nvPr/>
        </p:nvSpPr>
        <p:spPr bwMode="auto">
          <a:xfrm>
            <a:off x="8736012" y="5380580"/>
            <a:ext cx="407988" cy="819150"/>
          </a:xfrm>
          <a:custGeom>
            <a:avLst/>
            <a:gdLst/>
            <a:ahLst/>
            <a:cxnLst/>
            <a:rect l="0" t="0" r="r" b="b"/>
            <a:pathLst>
              <a:path w="1799" h="3612">
                <a:moveTo>
                  <a:pt x="1799" y="0"/>
                </a:moveTo>
                <a:lnTo>
                  <a:pt x="1799" y="3612"/>
                </a:lnTo>
                <a:lnTo>
                  <a:pt x="1686" y="3609"/>
                </a:lnTo>
                <a:lnTo>
                  <a:pt x="1574" y="3598"/>
                </a:lnTo>
                <a:lnTo>
                  <a:pt x="1464" y="3581"/>
                </a:lnTo>
                <a:lnTo>
                  <a:pt x="1357" y="3557"/>
                </a:lnTo>
                <a:lnTo>
                  <a:pt x="1251" y="3527"/>
                </a:lnTo>
                <a:lnTo>
                  <a:pt x="1150" y="3490"/>
                </a:lnTo>
                <a:lnTo>
                  <a:pt x="1050" y="3448"/>
                </a:lnTo>
                <a:lnTo>
                  <a:pt x="953" y="3401"/>
                </a:lnTo>
                <a:lnTo>
                  <a:pt x="860" y="3347"/>
                </a:lnTo>
                <a:lnTo>
                  <a:pt x="771" y="3289"/>
                </a:lnTo>
                <a:lnTo>
                  <a:pt x="686" y="3224"/>
                </a:lnTo>
                <a:lnTo>
                  <a:pt x="604" y="3156"/>
                </a:lnTo>
                <a:lnTo>
                  <a:pt x="527" y="3083"/>
                </a:lnTo>
                <a:lnTo>
                  <a:pt x="454" y="3005"/>
                </a:lnTo>
                <a:lnTo>
                  <a:pt x="386" y="2923"/>
                </a:lnTo>
                <a:lnTo>
                  <a:pt x="323" y="2838"/>
                </a:lnTo>
                <a:lnTo>
                  <a:pt x="265" y="2748"/>
                </a:lnTo>
                <a:lnTo>
                  <a:pt x="211" y="2655"/>
                </a:lnTo>
                <a:lnTo>
                  <a:pt x="163" y="2559"/>
                </a:lnTo>
                <a:lnTo>
                  <a:pt x="121" y="2459"/>
                </a:lnTo>
                <a:lnTo>
                  <a:pt x="85" y="2356"/>
                </a:lnTo>
                <a:lnTo>
                  <a:pt x="55" y="2251"/>
                </a:lnTo>
                <a:lnTo>
                  <a:pt x="32" y="2143"/>
                </a:lnTo>
                <a:lnTo>
                  <a:pt x="14" y="2033"/>
                </a:lnTo>
                <a:lnTo>
                  <a:pt x="4" y="1920"/>
                </a:lnTo>
                <a:lnTo>
                  <a:pt x="0" y="1806"/>
                </a:lnTo>
                <a:lnTo>
                  <a:pt x="4" y="1692"/>
                </a:lnTo>
                <a:lnTo>
                  <a:pt x="14" y="1580"/>
                </a:lnTo>
                <a:lnTo>
                  <a:pt x="32" y="1469"/>
                </a:lnTo>
                <a:lnTo>
                  <a:pt x="55" y="1362"/>
                </a:lnTo>
                <a:lnTo>
                  <a:pt x="85" y="1256"/>
                </a:lnTo>
                <a:lnTo>
                  <a:pt x="121" y="1154"/>
                </a:lnTo>
                <a:lnTo>
                  <a:pt x="163" y="1054"/>
                </a:lnTo>
                <a:lnTo>
                  <a:pt x="211" y="958"/>
                </a:lnTo>
                <a:lnTo>
                  <a:pt x="265" y="864"/>
                </a:lnTo>
                <a:lnTo>
                  <a:pt x="323" y="774"/>
                </a:lnTo>
                <a:lnTo>
                  <a:pt x="386" y="689"/>
                </a:lnTo>
                <a:lnTo>
                  <a:pt x="454" y="607"/>
                </a:lnTo>
                <a:lnTo>
                  <a:pt x="527" y="529"/>
                </a:lnTo>
                <a:lnTo>
                  <a:pt x="604" y="456"/>
                </a:lnTo>
                <a:lnTo>
                  <a:pt x="686" y="388"/>
                </a:lnTo>
                <a:lnTo>
                  <a:pt x="771" y="325"/>
                </a:lnTo>
                <a:lnTo>
                  <a:pt x="860" y="266"/>
                </a:lnTo>
                <a:lnTo>
                  <a:pt x="953" y="212"/>
                </a:lnTo>
                <a:lnTo>
                  <a:pt x="1050" y="164"/>
                </a:lnTo>
                <a:lnTo>
                  <a:pt x="1150" y="122"/>
                </a:lnTo>
                <a:lnTo>
                  <a:pt x="1251" y="85"/>
                </a:lnTo>
                <a:lnTo>
                  <a:pt x="1357" y="55"/>
                </a:lnTo>
                <a:lnTo>
                  <a:pt x="1464" y="32"/>
                </a:lnTo>
                <a:lnTo>
                  <a:pt x="1574" y="14"/>
                </a:lnTo>
                <a:lnTo>
                  <a:pt x="1686" y="5"/>
                </a:lnTo>
                <a:lnTo>
                  <a:pt x="179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71500" y="559678"/>
            <a:ext cx="2875430" cy="495249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569066"/>
            <a:ext cx="4686299" cy="56551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1" y="5930061"/>
            <a:ext cx="2861142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750" b="0" i="1" baseline="0">
                <a:solidFill>
                  <a:schemeClr val="accent1"/>
                </a:solidFill>
                <a:latin typeface="+mj-lt"/>
              </a:defRPr>
            </a:lvl1pPr>
          </a:lstStyle>
          <a:p>
            <a:fld id="{78F859B2-8FE6-4541-B59A-562A8692A00E}" type="datetimeFigureOut">
              <a:rPr lang="de-DE" smtClean="0"/>
              <a:t>17.05.2019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71501" y="6314441"/>
            <a:ext cx="2861142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 b="1" i="1" baseline="0">
                <a:solidFill>
                  <a:schemeClr val="accent1"/>
                </a:solidFill>
                <a:latin typeface="+mj-lt"/>
              </a:defRPr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6012" y="5607593"/>
            <a:ext cx="4079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0" i="1" baseline="0">
                <a:solidFill>
                  <a:schemeClr val="bg2"/>
                </a:solidFill>
                <a:latin typeface="+mj-lt"/>
              </a:defRPr>
            </a:lvl1pPr>
          </a:lstStyle>
          <a:p>
            <a:fld id="{C8256D9A-323B-4191-9751-4E846E33634A}" type="slidenum">
              <a:rPr lang="de-DE" smtClean="0"/>
              <a:t>‹#›</a:t>
            </a:fld>
            <a:endParaRPr lang="de-DE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99730"/>
            <a:ext cx="3371850" cy="0"/>
          </a:xfrm>
          <a:prstGeom prst="line">
            <a:avLst/>
          </a:prstGeom>
          <a:ln w="254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0" y="6199730"/>
            <a:ext cx="337185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40603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ftr="0" dt="0"/>
  <p:txStyles>
    <p:titleStyle>
      <a:lvl1pPr algn="r" defTabSz="685800" rtl="0" eaLnBrk="1" latinLnBrk="0" hangingPunct="1">
        <a:lnSpc>
          <a:spcPct val="90000"/>
        </a:lnSpc>
        <a:spcBef>
          <a:spcPct val="0"/>
        </a:spcBef>
        <a:buNone/>
        <a:defRPr sz="3800" b="0" i="1" kern="120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83464" indent="-283464" algn="l" defTabSz="685800" rtl="0" eaLnBrk="1" latinLnBrk="0" hangingPunct="1">
        <a:lnSpc>
          <a:spcPct val="112000"/>
        </a:lnSpc>
        <a:spcBef>
          <a:spcPts val="900"/>
        </a:spcBef>
        <a:buFont typeface="Arial" panose="020B0604020202020204" pitchFamily="34" charset="0"/>
        <a:buChar char="•"/>
        <a:defRPr sz="2000" kern="1200" baseline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685800" indent="-283464" algn="l" defTabSz="685800" rtl="0" eaLnBrk="1" latinLnBrk="0" hangingPunct="1">
        <a:lnSpc>
          <a:spcPct val="112000"/>
        </a:lnSpc>
        <a:spcBef>
          <a:spcPts val="900"/>
        </a:spcBef>
        <a:buFont typeface="Corbel" panose="020B0503020204020204" pitchFamily="34" charset="0"/>
        <a:buChar char="–"/>
        <a:defRPr sz="1800" kern="1200" baseline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283464" algn="l" defTabSz="685800" rtl="0" eaLnBrk="1" latinLnBrk="0" hangingPunct="1">
        <a:lnSpc>
          <a:spcPct val="112000"/>
        </a:lnSpc>
        <a:spcBef>
          <a:spcPts val="900"/>
        </a:spcBef>
        <a:buFont typeface="Arial" panose="020B0604020202020204" pitchFamily="34" charset="0"/>
        <a:buChar char="•"/>
        <a:defRPr sz="1600" kern="1200" baseline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600200" indent="-283464" algn="l" defTabSz="685800" rtl="0" eaLnBrk="1" latinLnBrk="0" hangingPunct="1">
        <a:lnSpc>
          <a:spcPct val="112000"/>
        </a:lnSpc>
        <a:spcBef>
          <a:spcPts val="900"/>
        </a:spcBef>
        <a:buFont typeface="Corbel" panose="020B0503020204020204" pitchFamily="34" charset="0"/>
        <a:buChar char="–"/>
        <a:defRPr sz="1400" kern="1200" baseline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2057400" indent="-283464" algn="l" defTabSz="685800" rtl="0" eaLnBrk="1" latinLnBrk="0" hangingPunct="1">
        <a:lnSpc>
          <a:spcPct val="112000"/>
        </a:lnSpc>
        <a:spcBef>
          <a:spcPts val="900"/>
        </a:spcBef>
        <a:buFont typeface="Arial" panose="020B0604020202020204" pitchFamily="34" charset="0"/>
        <a:buChar char="•"/>
        <a:defRPr sz="1400" i="1" kern="1200" baseline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514600" indent="-283464" algn="l" defTabSz="685800" rtl="0" eaLnBrk="1" latinLnBrk="0" hangingPunct="1">
        <a:lnSpc>
          <a:spcPct val="112000"/>
        </a:lnSpc>
        <a:spcBef>
          <a:spcPts val="975"/>
        </a:spcBef>
        <a:buFont typeface="Corbel" panose="020B0503020204020204" pitchFamily="34" charset="0"/>
        <a:buChar char="–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2971800" indent="-283464" algn="l" defTabSz="685800" rtl="0" eaLnBrk="1" latinLnBrk="0" hangingPunct="1">
        <a:lnSpc>
          <a:spcPct val="112000"/>
        </a:lnSpc>
        <a:spcBef>
          <a:spcPts val="975"/>
        </a:spcBef>
        <a:buFont typeface="Arial" panose="020B0604020202020204" pitchFamily="34" charset="0"/>
        <a:buChar char="•"/>
        <a:defRPr sz="14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3429000" indent="-283464" algn="l" defTabSz="685800" rtl="0" eaLnBrk="1" latinLnBrk="0" hangingPunct="1">
        <a:lnSpc>
          <a:spcPct val="112000"/>
        </a:lnSpc>
        <a:spcBef>
          <a:spcPts val="975"/>
        </a:spcBef>
        <a:buFont typeface="Corbel" panose="020B0503020204020204" pitchFamily="34" charset="0"/>
        <a:buChar char="–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3886200" indent="-212598" algn="l" defTabSz="685800" rtl="0" eaLnBrk="1" latinLnBrk="0" hangingPunct="1">
        <a:lnSpc>
          <a:spcPct val="112000"/>
        </a:lnSpc>
        <a:spcBef>
          <a:spcPts val="975"/>
        </a:spcBef>
        <a:buFont typeface="Arial" panose="020B0604020202020204" pitchFamily="34" charset="0"/>
        <a:buChar char="•"/>
        <a:defRPr sz="1050" i="1" kern="1200" baseline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2832">
          <p15:clr>
            <a:srgbClr val="F26B43"/>
          </p15:clr>
        </p15:guide>
        <p15:guide id="2" pos="480">
          <p15:clr>
            <a:srgbClr val="F26B43"/>
          </p15:clr>
        </p15:guide>
        <p15:guide id="3" pos="7200">
          <p15:clr>
            <a:srgbClr val="F26B43"/>
          </p15:clr>
        </p15:guide>
        <p15:guide id="4" pos="3264">
          <p15:clr>
            <a:srgbClr val="F26B43"/>
          </p15:clr>
        </p15:guide>
        <p15:guide id="0" pos="2124">
          <p15:clr>
            <a:srgbClr val="F26B43"/>
          </p15:clr>
        </p15:guide>
        <p15:guide id="5" pos="360">
          <p15:clr>
            <a:srgbClr val="F26B43"/>
          </p15:clr>
        </p15:guide>
        <p15:guide id="6" orient="horz" pos="432">
          <p15:clr>
            <a:srgbClr val="F26B43"/>
          </p15:clr>
        </p15:guide>
        <p15:guide id="7" pos="5400">
          <p15:clr>
            <a:srgbClr val="F26B43"/>
          </p15:clr>
        </p15:guide>
        <p15:guide id="8" pos="2448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5F95C0-7901-4414-B9CC-7D0B5BCDD7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88521" y="681487"/>
            <a:ext cx="7323826" cy="5322497"/>
          </a:xfrm>
        </p:spPr>
        <p:txBody>
          <a:bodyPr>
            <a:normAutofit/>
          </a:bodyPr>
          <a:lstStyle/>
          <a:p>
            <a:pPr algn="ctr"/>
            <a:r>
              <a:rPr lang="en-US" sz="3600" i="0" dirty="0"/>
              <a:t>Designing Game Worlds</a:t>
            </a:r>
            <a:br>
              <a:rPr lang="en-US" sz="3600" i="0" dirty="0"/>
            </a:br>
            <a:r>
              <a:rPr lang="en-US" sz="2800" i="0" dirty="0"/>
              <a:t>Running Dungeons &amp; </a:t>
            </a:r>
            <a:r>
              <a:rPr lang="en-US" sz="2800" i="0" dirty="0" err="1"/>
              <a:t>DrAgons</a:t>
            </a:r>
            <a:r>
              <a:rPr lang="en-US" sz="3600" i="0" dirty="0"/>
              <a:t>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E5C9C7C-7F13-429A-8B59-B8366D8592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88521" y="6151645"/>
            <a:ext cx="5275772" cy="706355"/>
          </a:xfrm>
        </p:spPr>
        <p:txBody>
          <a:bodyPr/>
          <a:lstStyle/>
          <a:p>
            <a:r>
              <a:rPr lang="en-US" dirty="0"/>
              <a:t>A talk by J.M. Perkins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313838B-2354-40D5-A6BF-BABF554D8C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891" y="1862356"/>
            <a:ext cx="5880218" cy="3987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834678"/>
      </p:ext>
    </p:extLst>
  </p:cSld>
  <p:clrMapOvr>
    <a:masterClrMapping/>
  </p:clrMapOvr>
  <p:transition spd="med">
    <p:pull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6AD006-67C1-4DD7-BDA9-06D0014A32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500" y="559678"/>
            <a:ext cx="2875430" cy="4952492"/>
          </a:xfrm>
        </p:spPr>
        <p:txBody>
          <a:bodyPr/>
          <a:lstStyle/>
          <a:p>
            <a:r>
              <a:rPr lang="en-US" i="0" dirty="0"/>
              <a:t>Who I Am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8861A0-CBF7-4CDD-A6F6-4AD37F6467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latin typeface="+mj-lt"/>
              </a:rPr>
              <a:t>John aka J.M. Perkins</a:t>
            </a:r>
          </a:p>
          <a:p>
            <a:pPr marL="0" indent="0">
              <a:buNone/>
            </a:pPr>
            <a:r>
              <a:rPr lang="en-US" dirty="0">
                <a:latin typeface="+mj-lt"/>
              </a:rPr>
              <a:t>Started in genre short fiction, now I’m all over the place.</a:t>
            </a:r>
          </a:p>
          <a:p>
            <a:pPr marL="0" indent="0">
              <a:buNone/>
            </a:pPr>
            <a:r>
              <a:rPr lang="en-US" dirty="0">
                <a:latin typeface="+mj-lt"/>
              </a:rPr>
              <a:t>2 dozen short stories published, podcast, broadcast and </a:t>
            </a:r>
            <a:r>
              <a:rPr lang="en-US" dirty="0" err="1">
                <a:latin typeface="+mj-lt"/>
              </a:rPr>
              <a:t>ect</a:t>
            </a:r>
            <a:r>
              <a:rPr lang="en-US" dirty="0">
                <a:latin typeface="+mj-lt"/>
              </a:rPr>
              <a:t>.</a:t>
            </a:r>
          </a:p>
          <a:p>
            <a:pPr marL="0" indent="0">
              <a:buNone/>
            </a:pPr>
            <a:r>
              <a:rPr lang="en-US" dirty="0">
                <a:latin typeface="+mj-lt"/>
              </a:rPr>
              <a:t>Multiple gaming credits – Misfit </a:t>
            </a:r>
            <a:r>
              <a:rPr lang="en-US" dirty="0" err="1">
                <a:latin typeface="+mj-lt"/>
              </a:rPr>
              <a:t>Stuios</a:t>
            </a:r>
            <a:r>
              <a:rPr lang="en-US" dirty="0">
                <a:latin typeface="+mj-lt"/>
              </a:rPr>
              <a:t>, Avalon Game Company </a:t>
            </a:r>
            <a:r>
              <a:rPr lang="en-US" dirty="0" err="1">
                <a:latin typeface="+mj-lt"/>
              </a:rPr>
              <a:t>ect</a:t>
            </a:r>
            <a:r>
              <a:rPr lang="en-US" dirty="0">
                <a:latin typeface="+mj-lt"/>
              </a:rPr>
              <a:t>. – mostly tabletop roleplaying games (Pathfinder, D&amp;D 5e, Custom Systems).</a:t>
            </a:r>
          </a:p>
          <a:p>
            <a:pPr marL="0" indent="0">
              <a:buNone/>
            </a:pPr>
            <a:r>
              <a:rPr lang="en-US" dirty="0">
                <a:latin typeface="+mj-lt"/>
              </a:rPr>
              <a:t>Also awesome.</a:t>
            </a:r>
          </a:p>
        </p:txBody>
      </p:sp>
    </p:spTree>
    <p:extLst>
      <p:ext uri="{BB962C8B-B14F-4D97-AF65-F5344CB8AC3E}">
        <p14:creationId xmlns:p14="http://schemas.microsoft.com/office/powerpoint/2010/main" val="508537575"/>
      </p:ext>
    </p:extLst>
  </p:cSld>
  <p:clrMapOvr>
    <a:masterClrMapping/>
  </p:clrMapOvr>
  <p:transition spd="med">
    <p:pull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5F95C0-7901-4414-B9CC-7D0B5BCDD7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16685" y="1143294"/>
            <a:ext cx="7404290" cy="4268965"/>
          </a:xfrm>
        </p:spPr>
        <p:txBody>
          <a:bodyPr>
            <a:normAutofit/>
          </a:bodyPr>
          <a:lstStyle/>
          <a:p>
            <a:r>
              <a:rPr lang="en-US" sz="4400" i="0" dirty="0"/>
              <a:t>Clarification &amp; Terms</a:t>
            </a:r>
            <a:br>
              <a:rPr lang="en-US" sz="4400" i="0" dirty="0"/>
            </a:br>
            <a:endParaRPr lang="en-US" sz="3600" i="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E5C9C7C-7F13-429A-8B59-B8366D8592B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i="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CFCF500-0F71-4D70-BFCF-B8A2AA11FC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4125" y="2741457"/>
            <a:ext cx="5249410" cy="3149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3577716"/>
      </p:ext>
    </p:extLst>
  </p:cSld>
  <p:clrMapOvr>
    <a:masterClrMapping/>
  </p:clrMapOvr>
  <p:transition spd="med">
    <p:pull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3538752-892F-4DC2-A781-B1312C96E7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5774" y="569066"/>
            <a:ext cx="7666725" cy="5655156"/>
          </a:xfrm>
        </p:spPr>
        <p:txBody>
          <a:bodyPr/>
          <a:lstStyle/>
          <a:p>
            <a:r>
              <a:rPr lang="en-US" dirty="0">
                <a:latin typeface="+mj-lt"/>
              </a:rPr>
              <a:t>Rules vs Setting</a:t>
            </a:r>
          </a:p>
          <a:p>
            <a:r>
              <a:rPr lang="en-US" dirty="0">
                <a:latin typeface="+mj-lt"/>
              </a:rPr>
              <a:t>TTRPG: Tabletop Roleplaying Game</a:t>
            </a:r>
          </a:p>
          <a:p>
            <a:r>
              <a:rPr lang="en-US" dirty="0">
                <a:latin typeface="+mj-lt"/>
              </a:rPr>
              <a:t>PC (Player Character) vs NPC (Non-Player Character)</a:t>
            </a:r>
          </a:p>
          <a:p>
            <a:r>
              <a:rPr lang="en-US" dirty="0">
                <a:latin typeface="+mj-lt"/>
              </a:rPr>
              <a:t>BBEG: Big Bad Evil Guy</a:t>
            </a:r>
          </a:p>
          <a:p>
            <a:r>
              <a:rPr lang="en-US" dirty="0">
                <a:latin typeface="+mj-lt"/>
              </a:rPr>
              <a:t>Best way to understand tabletop RPGs: Playing pretend with your friends with a variable amount of rules to simulate things that could fail/go a different way. (Spectrum between improv on one end and simulating the battle of waterloo on the other end).</a:t>
            </a:r>
          </a:p>
          <a:p>
            <a:r>
              <a:rPr lang="en-US" dirty="0">
                <a:latin typeface="+mj-lt"/>
              </a:rPr>
              <a:t>5</a:t>
            </a:r>
            <a:r>
              <a:rPr lang="en-US" baseline="30000" dirty="0">
                <a:latin typeface="+mj-lt"/>
              </a:rPr>
              <a:t>th</a:t>
            </a:r>
            <a:r>
              <a:rPr lang="en-US" dirty="0">
                <a:latin typeface="+mj-lt"/>
              </a:rPr>
              <a:t> Edition Dungeons &amp; Dragons is the most popular tabletop gaming system in the world (though not necessarily the best) Easy to find players/games (and their skills will more readily transfer). Beginner’s box probably best place to start. </a:t>
            </a:r>
          </a:p>
        </p:txBody>
      </p:sp>
    </p:spTree>
    <p:extLst>
      <p:ext uri="{BB962C8B-B14F-4D97-AF65-F5344CB8AC3E}">
        <p14:creationId xmlns:p14="http://schemas.microsoft.com/office/powerpoint/2010/main" val="2598528677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5F95C0-7901-4414-B9CC-7D0B5BCDD7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16685" y="1143294"/>
            <a:ext cx="7404290" cy="4268965"/>
          </a:xfrm>
        </p:spPr>
        <p:txBody>
          <a:bodyPr>
            <a:normAutofit/>
          </a:bodyPr>
          <a:lstStyle/>
          <a:p>
            <a:r>
              <a:rPr lang="en-US" sz="4400" i="0" dirty="0" err="1"/>
              <a:t>DnD</a:t>
            </a:r>
            <a:r>
              <a:rPr lang="en-US" sz="4400" i="0" dirty="0"/>
              <a:t> Basics</a:t>
            </a:r>
            <a:br>
              <a:rPr lang="en-US" sz="4400" i="0" dirty="0"/>
            </a:br>
            <a:endParaRPr lang="en-US" sz="3600" i="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E5C9C7C-7F13-429A-8B59-B8366D8592B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i="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2C9B0B5-CD89-42AE-8362-60F4EB2F1A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4330" y="2175895"/>
            <a:ext cx="3429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897338"/>
      </p:ext>
    </p:extLst>
  </p:cSld>
  <p:clrMapOvr>
    <a:masterClrMapping/>
  </p:clrMapOvr>
  <p:transition spd="med">
    <p:pull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3538752-892F-4DC2-A781-B1312C96E7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5774" y="569066"/>
            <a:ext cx="7666725" cy="5655156"/>
          </a:xfrm>
        </p:spPr>
        <p:txBody>
          <a:bodyPr>
            <a:normAutofit fontScale="85000" lnSpcReduction="10000"/>
          </a:bodyPr>
          <a:lstStyle/>
          <a:p>
            <a:r>
              <a:rPr lang="en-US" dirty="0">
                <a:latin typeface="+mj-lt"/>
              </a:rPr>
              <a:t>Collaborative storytelling: Dungeon Master (DM) describes world/NPCs and their actions, Players describe what PCs attempt to do and how they go about it: they can’t do the impossible without magic</a:t>
            </a:r>
          </a:p>
          <a:p>
            <a:r>
              <a:rPr lang="en-US" dirty="0">
                <a:latin typeface="+mj-lt"/>
              </a:rPr>
              <a:t>D20 system: Every time there’s a chance of success or failure, DM asks the players to roll/or rolls a D20 (aka 20 sided die)</a:t>
            </a:r>
          </a:p>
          <a:p>
            <a:r>
              <a:rPr lang="en-US" dirty="0">
                <a:latin typeface="+mj-lt"/>
              </a:rPr>
              <a:t>Easy things take lower numbers, hard things require higher numbers</a:t>
            </a:r>
          </a:p>
          <a:p>
            <a:r>
              <a:rPr lang="en-US" dirty="0">
                <a:latin typeface="+mj-lt"/>
              </a:rPr>
              <a:t>Rules for resources (hit points, spell slots, gold) and then they get more</a:t>
            </a:r>
          </a:p>
          <a:p>
            <a:r>
              <a:rPr lang="en-US" dirty="0">
                <a:latin typeface="+mj-lt"/>
              </a:rPr>
              <a:t>Other dice used mainly for intensity</a:t>
            </a:r>
          </a:p>
          <a:p>
            <a:r>
              <a:rPr lang="en-US" dirty="0">
                <a:latin typeface="+mj-lt"/>
              </a:rPr>
              <a:t>Rules for (almost) all of this and/or you make it up (Rules vs rulings)</a:t>
            </a:r>
          </a:p>
          <a:p>
            <a:r>
              <a:rPr lang="en-US" dirty="0">
                <a:latin typeface="+mj-lt"/>
              </a:rPr>
              <a:t>Most important thing: the difficulty makes ‘sense’ within the game</a:t>
            </a:r>
          </a:p>
          <a:p>
            <a:r>
              <a:rPr lang="en-US" dirty="0">
                <a:latin typeface="+mj-lt"/>
              </a:rPr>
              <a:t>Depending on what character is taking the action, they get modifiers to the D20 roll (plus of minuses) </a:t>
            </a:r>
          </a:p>
          <a:p>
            <a:r>
              <a:rPr lang="en-US" dirty="0">
                <a:latin typeface="+mj-lt"/>
              </a:rPr>
              <a:t>Slide between challenges solve by rolls vs challenges solved via role play</a:t>
            </a:r>
          </a:p>
          <a:p>
            <a:r>
              <a:rPr lang="en-US" dirty="0">
                <a:latin typeface="+mj-lt"/>
              </a:rPr>
              <a:t>If everyone is having fun at the table you’re doing it right</a:t>
            </a:r>
          </a:p>
          <a:p>
            <a:pPr marL="0" indent="0">
              <a:buNone/>
            </a:pPr>
            <a:endParaRPr lang="en-US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920093372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5F95C0-7901-4414-B9CC-7D0B5BCDD7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16685" y="1143294"/>
            <a:ext cx="7404290" cy="4268965"/>
          </a:xfrm>
        </p:spPr>
        <p:txBody>
          <a:bodyPr>
            <a:normAutofit/>
          </a:bodyPr>
          <a:lstStyle/>
          <a:p>
            <a:r>
              <a:rPr lang="en-US" sz="4400" i="0" dirty="0"/>
              <a:t>Fantasy &amp; clichés</a:t>
            </a:r>
            <a:br>
              <a:rPr lang="en-US" sz="4400" i="0" dirty="0"/>
            </a:br>
            <a:endParaRPr lang="en-US" sz="3600" i="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E5C9C7C-7F13-429A-8B59-B8366D8592B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i="0" dirty="0"/>
              <a:t>Tropes aren’t bad, but understand why you’re using them.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A568550-32B2-4309-BC55-1DFF7F056D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2756" y="1886093"/>
            <a:ext cx="6492148" cy="3651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219635"/>
      </p:ext>
    </p:extLst>
  </p:cSld>
  <p:clrMapOvr>
    <a:masterClrMapping/>
  </p:clrMapOvr>
  <p:transition spd="med">
    <p:pull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2DEA19-38FF-4DB6-B51A-C1DD9EADF8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12A1906C-A3B8-4495-A783-59C76B6669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839" y="784516"/>
            <a:ext cx="9189677" cy="5513806"/>
          </a:xfrm>
        </p:spPr>
      </p:pic>
    </p:spTree>
    <p:extLst>
      <p:ext uri="{BB962C8B-B14F-4D97-AF65-F5344CB8AC3E}">
        <p14:creationId xmlns:p14="http://schemas.microsoft.com/office/powerpoint/2010/main" val="1840875902"/>
      </p:ext>
    </p:extLst>
  </p:cSld>
  <p:clrMapOvr>
    <a:masterClrMapping/>
  </p:clrMapOvr>
  <p:transition spd="med">
    <p:pull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5F95C0-7901-4414-B9CC-7D0B5BCDD7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16685" y="1143294"/>
            <a:ext cx="7404290" cy="4268965"/>
          </a:xfrm>
        </p:spPr>
        <p:txBody>
          <a:bodyPr>
            <a:normAutofit/>
          </a:bodyPr>
          <a:lstStyle/>
          <a:p>
            <a:r>
              <a:rPr lang="en-US" sz="4400" i="0" dirty="0"/>
              <a:t>Examples</a:t>
            </a:r>
            <a:br>
              <a:rPr lang="en-US" sz="4400" i="0" dirty="0"/>
            </a:br>
            <a:endParaRPr lang="en-US" sz="3600" i="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E5C9C7C-7F13-429A-8B59-B8366D8592B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i="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778B3F5-49C9-46DE-A5D8-1CCA30231D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671" y="2148356"/>
            <a:ext cx="7281644" cy="4095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567258"/>
      </p:ext>
    </p:extLst>
  </p:cSld>
  <p:clrMapOvr>
    <a:masterClrMapping/>
  </p:clrMapOvr>
  <p:transition spd="med">
    <p:pull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2DEA19-38FF-4DB6-B51A-C1DD9EADF8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BFD56DEA-2A9F-423C-AB54-4DC53A8D3A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15" y="0"/>
            <a:ext cx="8572500" cy="6961244"/>
          </a:xfrm>
        </p:spPr>
      </p:pic>
    </p:spTree>
    <p:extLst>
      <p:ext uri="{BB962C8B-B14F-4D97-AF65-F5344CB8AC3E}">
        <p14:creationId xmlns:p14="http://schemas.microsoft.com/office/powerpoint/2010/main" val="2655687536"/>
      </p:ext>
    </p:extLst>
  </p:cSld>
  <p:clrMapOvr>
    <a:masterClrMapping/>
  </p:clrMapOvr>
  <p:transition spd="med">
    <p:pull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2DEA19-38FF-4DB6-B51A-C1DD9EADF8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736970E8-37D4-4CA4-B413-7581958BB5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62" y="0"/>
            <a:ext cx="9072675" cy="7085697"/>
          </a:xfrm>
        </p:spPr>
      </p:pic>
    </p:spTree>
    <p:extLst>
      <p:ext uri="{BB962C8B-B14F-4D97-AF65-F5344CB8AC3E}">
        <p14:creationId xmlns:p14="http://schemas.microsoft.com/office/powerpoint/2010/main" val="3263006736"/>
      </p:ext>
    </p:extLst>
  </p:cSld>
  <p:clrMapOvr>
    <a:masterClrMapping/>
  </p:clrMapOvr>
  <p:transition spd="med">
    <p:pull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2DEA19-38FF-4DB6-B51A-C1DD9EADF8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B4FBDEFF-CC03-422B-AFD7-F382914088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5545" y="894305"/>
            <a:ext cx="9715089" cy="5404017"/>
          </a:xfrm>
        </p:spPr>
      </p:pic>
    </p:spTree>
    <p:extLst>
      <p:ext uri="{BB962C8B-B14F-4D97-AF65-F5344CB8AC3E}">
        <p14:creationId xmlns:p14="http://schemas.microsoft.com/office/powerpoint/2010/main" val="598357721"/>
      </p:ext>
    </p:extLst>
  </p:cSld>
  <p:clrMapOvr>
    <a:masterClrMapping/>
  </p:clrMapOvr>
  <p:transition spd="med">
    <p:pull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2DEA19-38FF-4DB6-B51A-C1DD9EADF8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411F3407-9C6D-4E40-86D4-A6586839D0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7464" y="0"/>
            <a:ext cx="5742959" cy="7014302"/>
          </a:xfrm>
        </p:spPr>
      </p:pic>
    </p:spTree>
    <p:extLst>
      <p:ext uri="{BB962C8B-B14F-4D97-AF65-F5344CB8AC3E}">
        <p14:creationId xmlns:p14="http://schemas.microsoft.com/office/powerpoint/2010/main" val="2035303346"/>
      </p:ext>
    </p:extLst>
  </p:cSld>
  <p:clrMapOvr>
    <a:masterClrMapping/>
  </p:clrMapOvr>
  <p:transition spd="med">
    <p:pull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2DEA19-38FF-4DB6-B51A-C1DD9EADF8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E21A6448-84FD-48FB-98A6-E44436DC15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67571" y="3098"/>
            <a:ext cx="10279141" cy="6854902"/>
          </a:xfrm>
        </p:spPr>
      </p:pic>
    </p:spTree>
    <p:extLst>
      <p:ext uri="{BB962C8B-B14F-4D97-AF65-F5344CB8AC3E}">
        <p14:creationId xmlns:p14="http://schemas.microsoft.com/office/powerpoint/2010/main" val="2172751660"/>
      </p:ext>
    </p:extLst>
  </p:cSld>
  <p:clrMapOvr>
    <a:masterClrMapping/>
  </p:clrMapOvr>
  <p:transition spd="med">
    <p:pull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2DEA19-38FF-4DB6-B51A-C1DD9EADF8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93620831-205C-4CFC-849C-FFA79842B0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6915" y="-85459"/>
            <a:ext cx="5271688" cy="7028917"/>
          </a:xfrm>
        </p:spPr>
      </p:pic>
    </p:spTree>
    <p:extLst>
      <p:ext uri="{BB962C8B-B14F-4D97-AF65-F5344CB8AC3E}">
        <p14:creationId xmlns:p14="http://schemas.microsoft.com/office/powerpoint/2010/main" val="3059746229"/>
      </p:ext>
    </p:extLst>
  </p:cSld>
  <p:clrMapOvr>
    <a:masterClrMapping/>
  </p:clrMapOvr>
  <p:transition spd="med">
    <p:pull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2DEA19-38FF-4DB6-B51A-C1DD9EADF8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403E0F83-4E33-4F29-8D63-C5350FFC0C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17525" y="100915"/>
            <a:ext cx="9944160" cy="6656170"/>
          </a:xfrm>
        </p:spPr>
      </p:pic>
    </p:spTree>
    <p:extLst>
      <p:ext uri="{BB962C8B-B14F-4D97-AF65-F5344CB8AC3E}">
        <p14:creationId xmlns:p14="http://schemas.microsoft.com/office/powerpoint/2010/main" val="2914374021"/>
      </p:ext>
    </p:extLst>
  </p:cSld>
  <p:clrMapOvr>
    <a:masterClrMapping/>
  </p:clrMapOvr>
  <p:transition spd="med">
    <p:pull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2DEA19-38FF-4DB6-B51A-C1DD9EADF8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84B20400-F963-4703-ACA0-2C082A1102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0868"/>
            <a:ext cx="4568871" cy="5656263"/>
          </a:xfr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5F48135-2C86-4D31-998C-9015AA7BA6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8871" y="583200"/>
            <a:ext cx="4583144" cy="5673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081324"/>
      </p:ext>
    </p:extLst>
  </p:cSld>
  <p:clrMapOvr>
    <a:masterClrMapping/>
  </p:clrMapOvr>
  <p:transition spd="med">
    <p:pull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2DEA19-38FF-4DB6-B51A-C1DD9EADF8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03940EC1-8E26-4E17-8EBD-82CEDD18EA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3111"/>
            <a:ext cx="9144000" cy="5920740"/>
          </a:xfrm>
        </p:spPr>
      </p:pic>
    </p:spTree>
    <p:extLst>
      <p:ext uri="{BB962C8B-B14F-4D97-AF65-F5344CB8AC3E}">
        <p14:creationId xmlns:p14="http://schemas.microsoft.com/office/powerpoint/2010/main" val="3760576823"/>
      </p:ext>
    </p:extLst>
  </p:cSld>
  <p:clrMapOvr>
    <a:masterClrMapping/>
  </p:clrMapOvr>
  <p:transition spd="med">
    <p:pull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2DEA19-38FF-4DB6-B51A-C1DD9EADF8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EFE57FE4-868A-4656-99A3-4BC16BDAC7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478" y="0"/>
            <a:ext cx="8647044" cy="6858000"/>
          </a:xfrm>
        </p:spPr>
      </p:pic>
    </p:spTree>
    <p:extLst>
      <p:ext uri="{BB962C8B-B14F-4D97-AF65-F5344CB8AC3E}">
        <p14:creationId xmlns:p14="http://schemas.microsoft.com/office/powerpoint/2010/main" val="1475427716"/>
      </p:ext>
    </p:extLst>
  </p:cSld>
  <p:clrMapOvr>
    <a:masterClrMapping/>
  </p:clrMapOvr>
  <p:transition spd="med">
    <p:pull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2DEA19-38FF-4DB6-B51A-C1DD9EADF8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559678"/>
            <a:ext cx="4782476" cy="5478813"/>
          </a:xfrm>
        </p:spPr>
        <p:txBody>
          <a:bodyPr/>
          <a:lstStyle/>
          <a:p>
            <a:pPr algn="l"/>
            <a:br>
              <a:rPr lang="en-US" dirty="0"/>
            </a:br>
            <a:br>
              <a:rPr lang="en-US" dirty="0"/>
            </a:br>
            <a:br>
              <a:rPr lang="en-US" dirty="0"/>
            </a:br>
            <a:r>
              <a:rPr lang="en-US" sz="1800" i="0" dirty="0">
                <a:solidFill>
                  <a:schemeClr val="tx1"/>
                </a:solidFill>
              </a:rPr>
              <a:t>Giant monster –the Tarrasque- ravaging the land (think unkillable Godzilla that constantly regenerates).</a:t>
            </a:r>
            <a:br>
              <a:rPr lang="en-US" sz="1800" i="0" dirty="0">
                <a:solidFill>
                  <a:schemeClr val="tx1"/>
                </a:solidFill>
              </a:rPr>
            </a:br>
            <a:br>
              <a:rPr lang="en-US" sz="1800" i="0" dirty="0">
                <a:solidFill>
                  <a:schemeClr val="tx1"/>
                </a:solidFill>
              </a:rPr>
            </a:br>
            <a:r>
              <a:rPr lang="en-US" sz="1800" i="0" dirty="0">
                <a:solidFill>
                  <a:schemeClr val="tx1"/>
                </a:solidFill>
              </a:rPr>
              <a:t>Wont’ stay dead, so people bind it in place far from civilization &amp; ritualize its slaughter.</a:t>
            </a:r>
            <a:br>
              <a:rPr lang="en-US" sz="1800" i="0" dirty="0">
                <a:solidFill>
                  <a:schemeClr val="tx1"/>
                </a:solidFill>
              </a:rPr>
            </a:br>
            <a:br>
              <a:rPr lang="en-US" sz="1800" i="0" dirty="0">
                <a:solidFill>
                  <a:schemeClr val="tx1"/>
                </a:solidFill>
              </a:rPr>
            </a:br>
            <a:r>
              <a:rPr lang="en-US" sz="1800" i="0" dirty="0">
                <a:solidFill>
                  <a:schemeClr val="tx1"/>
                </a:solidFill>
              </a:rPr>
              <a:t>Defenders lose supply lines &amp; start getting hungry, begin eating the monster.</a:t>
            </a:r>
            <a:br>
              <a:rPr lang="en-US" sz="1800" i="0" dirty="0">
                <a:solidFill>
                  <a:schemeClr val="tx1"/>
                </a:solidFill>
              </a:rPr>
            </a:br>
            <a:br>
              <a:rPr lang="en-US" sz="1800" i="0" dirty="0">
                <a:solidFill>
                  <a:schemeClr val="tx1"/>
                </a:solidFill>
              </a:rPr>
            </a:br>
            <a:r>
              <a:rPr lang="en-US" sz="1800" i="0" dirty="0">
                <a:solidFill>
                  <a:schemeClr val="tx1"/>
                </a:solidFill>
              </a:rPr>
              <a:t>Salt in Wounds is the city that grew there after 270 years. </a:t>
            </a:r>
            <a:br>
              <a:rPr lang="en-US" sz="1800" i="0" dirty="0">
                <a:solidFill>
                  <a:schemeClr val="tx1"/>
                </a:solidFill>
              </a:rPr>
            </a:br>
            <a:br>
              <a:rPr lang="en-US" sz="1800" i="0" dirty="0">
                <a:solidFill>
                  <a:schemeClr val="tx1"/>
                </a:solidFill>
              </a:rPr>
            </a:br>
            <a:r>
              <a:rPr lang="en-US" sz="1800" i="0" dirty="0">
                <a:solidFill>
                  <a:schemeClr val="tx1"/>
                </a:solidFill>
              </a:rPr>
              <a:t>As you might expect, things got weird.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08FB9AA-19D8-4FE8-8685-6F179CAD40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2476" y="559678"/>
            <a:ext cx="4361524" cy="5626100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A660EA4-D444-45A7-BEA0-6D6E737B29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23" y="0"/>
            <a:ext cx="4479253" cy="2291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97166"/>
      </p:ext>
    </p:extLst>
  </p:cSld>
  <p:clrMapOvr>
    <a:masterClrMapping/>
  </p:clrMapOvr>
  <p:transition spd="med">
    <p:pull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5F95C0-7901-4414-B9CC-7D0B5BCDD7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16685" y="1143294"/>
            <a:ext cx="7404290" cy="4268965"/>
          </a:xfrm>
        </p:spPr>
        <p:txBody>
          <a:bodyPr>
            <a:normAutofit/>
          </a:bodyPr>
          <a:lstStyle/>
          <a:p>
            <a:r>
              <a:rPr lang="en-US" sz="4400" i="0" dirty="0"/>
              <a:t>Tools of the trade</a:t>
            </a:r>
            <a:br>
              <a:rPr lang="en-US" sz="4400" i="0" dirty="0"/>
            </a:br>
            <a:endParaRPr lang="en-US" sz="3600" i="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E5C9C7C-7F13-429A-8B59-B8366D8592B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i="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6241746-1746-4ADB-92B2-6951A93988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639" y="2118995"/>
            <a:ext cx="5500381" cy="4125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450257"/>
      </p:ext>
    </p:extLst>
  </p:cSld>
  <p:clrMapOvr>
    <a:masterClrMapping/>
  </p:clrMapOvr>
  <p:transition spd="med">
    <p:pull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3538752-892F-4DC2-A781-B1312C96E7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5774" y="569066"/>
            <a:ext cx="7666725" cy="5655156"/>
          </a:xfrm>
        </p:spPr>
        <p:txBody>
          <a:bodyPr/>
          <a:lstStyle/>
          <a:p>
            <a:r>
              <a:rPr lang="en-US" dirty="0">
                <a:latin typeface="+mj-lt"/>
              </a:rPr>
              <a:t>Dice!</a:t>
            </a:r>
          </a:p>
          <a:p>
            <a:r>
              <a:rPr lang="en-US" dirty="0">
                <a:latin typeface="+mj-lt"/>
              </a:rPr>
              <a:t>Stats (determine what rolls relate to which challenge)</a:t>
            </a:r>
          </a:p>
          <a:p>
            <a:r>
              <a:rPr lang="en-US" dirty="0">
                <a:latin typeface="+mj-lt"/>
              </a:rPr>
              <a:t>Maps (World, City, Hex Grid and/or Battle)</a:t>
            </a:r>
          </a:p>
          <a:p>
            <a:r>
              <a:rPr lang="en-US" dirty="0">
                <a:latin typeface="+mj-lt"/>
              </a:rPr>
              <a:t>Prose (Descriptions &amp; Words)</a:t>
            </a:r>
          </a:p>
          <a:p>
            <a:r>
              <a:rPr lang="en-US" dirty="0">
                <a:latin typeface="+mj-lt"/>
              </a:rPr>
              <a:t>Pictures (Evoke the types of adventures to be had)</a:t>
            </a:r>
          </a:p>
          <a:p>
            <a:r>
              <a:rPr lang="en-US" dirty="0">
                <a:latin typeface="+mj-lt"/>
              </a:rPr>
              <a:t>Handouts &amp; other Sense Toys</a:t>
            </a:r>
          </a:p>
          <a:p>
            <a:r>
              <a:rPr lang="en-US" dirty="0">
                <a:latin typeface="+mj-lt"/>
              </a:rPr>
              <a:t>Minis</a:t>
            </a:r>
          </a:p>
          <a:p>
            <a:r>
              <a:rPr lang="en-US" dirty="0">
                <a:latin typeface="+mj-lt"/>
              </a:rPr>
              <a:t>Name (should come last most often)</a:t>
            </a:r>
          </a:p>
          <a:p>
            <a:pPr marL="0" indent="0" algn="ctr">
              <a:buNone/>
            </a:pPr>
            <a:r>
              <a:rPr lang="en-US" i="1" dirty="0">
                <a:latin typeface="+mj-lt"/>
              </a:rPr>
              <a:t>Remember, the game/world is not your map or pretty art; it can best be understood as what exists in your/your players’ minds – use every trick, prop, and tool to get them to remember enough for verisimilitude and to transmit the most rich, most accurate, most gameable inner experience of what’s happening. </a:t>
            </a:r>
          </a:p>
        </p:txBody>
      </p:sp>
    </p:spTree>
    <p:extLst>
      <p:ext uri="{BB962C8B-B14F-4D97-AF65-F5344CB8AC3E}">
        <p14:creationId xmlns:p14="http://schemas.microsoft.com/office/powerpoint/2010/main" val="2044265266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5F95C0-7901-4414-B9CC-7D0B5BCDD7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16685" y="1143294"/>
            <a:ext cx="7404290" cy="4268965"/>
          </a:xfrm>
        </p:spPr>
        <p:txBody>
          <a:bodyPr>
            <a:normAutofit/>
          </a:bodyPr>
          <a:lstStyle/>
          <a:p>
            <a:r>
              <a:rPr lang="en-US" sz="4400" i="0" dirty="0"/>
              <a:t>Things that should be in every game</a:t>
            </a:r>
            <a:br>
              <a:rPr lang="en-US" sz="4400" i="0" dirty="0"/>
            </a:br>
            <a:endParaRPr lang="en-US" sz="3600" i="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E5C9C7C-7F13-429A-8B59-B8366D8592B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i="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A326609-4011-482A-B227-16C7B00A15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7582" y="2460179"/>
            <a:ext cx="4848836" cy="4223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7104242"/>
      </p:ext>
    </p:extLst>
  </p:cSld>
  <p:clrMapOvr>
    <a:masterClrMapping/>
  </p:clrMapOvr>
  <p:transition spd="med">
    <p:pull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3538752-892F-4DC2-A781-B1312C96E7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5774" y="569066"/>
            <a:ext cx="7666725" cy="5655156"/>
          </a:xfrm>
        </p:spPr>
        <p:txBody>
          <a:bodyPr>
            <a:normAutofit/>
          </a:bodyPr>
          <a:lstStyle/>
          <a:p>
            <a:r>
              <a:rPr lang="en-US" dirty="0">
                <a:latin typeface="+mj-lt"/>
              </a:rPr>
              <a:t>Dragons &amp; Dungeons – it’s the law (kidding!)</a:t>
            </a:r>
          </a:p>
          <a:p>
            <a:r>
              <a:rPr lang="en-US" dirty="0">
                <a:latin typeface="+mj-lt"/>
              </a:rPr>
              <a:t>Challenges (often monsters, but think bigger)</a:t>
            </a:r>
          </a:p>
          <a:p>
            <a:r>
              <a:rPr lang="en-US" dirty="0">
                <a:latin typeface="+mj-lt"/>
              </a:rPr>
              <a:t>Antagonists</a:t>
            </a:r>
          </a:p>
          <a:p>
            <a:r>
              <a:rPr lang="en-US" dirty="0">
                <a:latin typeface="+mj-lt"/>
              </a:rPr>
              <a:t>Potential Allies (or are they?!?)</a:t>
            </a:r>
          </a:p>
          <a:p>
            <a:r>
              <a:rPr lang="en-US" dirty="0">
                <a:latin typeface="+mj-lt"/>
              </a:rPr>
              <a:t>Stakes &amp; Consequences</a:t>
            </a:r>
          </a:p>
          <a:p>
            <a:r>
              <a:rPr lang="en-US" i="1" dirty="0">
                <a:latin typeface="+mj-lt"/>
              </a:rPr>
              <a:t>Weirdness </a:t>
            </a:r>
            <a:r>
              <a:rPr lang="en-US" dirty="0">
                <a:latin typeface="+mj-lt"/>
              </a:rPr>
              <a:t>(in my opinion anyway)</a:t>
            </a:r>
            <a:endParaRPr lang="en-US" i="1" dirty="0">
              <a:latin typeface="+mj-lt"/>
            </a:endParaRPr>
          </a:p>
          <a:p>
            <a:r>
              <a:rPr lang="en-US" dirty="0">
                <a:latin typeface="+mj-lt"/>
              </a:rPr>
              <a:t>Secrets/the Unknown</a:t>
            </a:r>
          </a:p>
          <a:p>
            <a:r>
              <a:rPr lang="en-US" dirty="0">
                <a:latin typeface="+mj-lt"/>
              </a:rPr>
              <a:t>Cool Weapons/Powers/Artifacts</a:t>
            </a:r>
          </a:p>
          <a:p>
            <a:r>
              <a:rPr lang="en-US" dirty="0">
                <a:latin typeface="+mj-lt"/>
              </a:rPr>
              <a:t>Unexploded Ordnance (More later)</a:t>
            </a:r>
          </a:p>
          <a:p>
            <a:r>
              <a:rPr lang="en-US" i="1" dirty="0">
                <a:latin typeface="+mj-lt"/>
              </a:rPr>
              <a:t>Relationships </a:t>
            </a:r>
            <a:r>
              <a:rPr lang="en-US" dirty="0">
                <a:latin typeface="+mj-lt"/>
              </a:rPr>
              <a:t>(note: these will often be unexpected)</a:t>
            </a:r>
            <a:endParaRPr lang="en-US" i="1" dirty="0">
              <a:latin typeface="+mj-lt"/>
            </a:endParaRPr>
          </a:p>
          <a:p>
            <a:r>
              <a:rPr lang="en-US" dirty="0">
                <a:latin typeface="+mj-lt"/>
              </a:rPr>
              <a:t>Gimmick? </a:t>
            </a:r>
          </a:p>
          <a:p>
            <a:r>
              <a:rPr lang="en-US" b="1" dirty="0">
                <a:latin typeface="+mj-lt"/>
              </a:rPr>
              <a:t>FUN!</a:t>
            </a:r>
          </a:p>
        </p:txBody>
      </p:sp>
    </p:spTree>
    <p:extLst>
      <p:ext uri="{BB962C8B-B14F-4D97-AF65-F5344CB8AC3E}">
        <p14:creationId xmlns:p14="http://schemas.microsoft.com/office/powerpoint/2010/main" val="1307566903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5F95C0-7901-4414-B9CC-7D0B5BCDD7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16684" y="1143294"/>
            <a:ext cx="7404289" cy="4268965"/>
          </a:xfrm>
        </p:spPr>
        <p:txBody>
          <a:bodyPr>
            <a:normAutofit/>
          </a:bodyPr>
          <a:lstStyle/>
          <a:p>
            <a:r>
              <a:rPr lang="en-US" sz="4400" i="0" dirty="0"/>
              <a:t>Never-ending adventure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E5C9C7C-7F13-429A-8B59-B8366D8592B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i="0" dirty="0"/>
              <a:t>Every problem is a solution to a different problem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BB82869-22ED-429F-B8BD-CB82E63C67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8138" y="2460467"/>
            <a:ext cx="4923934" cy="3077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7996026"/>
      </p:ext>
    </p:extLst>
  </p:cSld>
  <p:clrMapOvr>
    <a:masterClrMapping/>
  </p:clrMapOvr>
  <p:transition spd="med">
    <p:pull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E8002659-B92D-43ED-B523-D65791DD735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43931884"/>
              </p:ext>
            </p:extLst>
          </p:nvPr>
        </p:nvGraphicFramePr>
        <p:xfrm>
          <a:off x="914400" y="568325"/>
          <a:ext cx="7315200" cy="56562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13359461"/>
      </p:ext>
    </p:extLst>
  </p:cSld>
  <p:clrMapOvr>
    <a:masterClrMapping/>
  </p:clrMapOvr>
  <p:transition spd="med">
    <p:pull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E8002659-B92D-43ED-B523-D65791DD735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05652020"/>
              </p:ext>
            </p:extLst>
          </p:nvPr>
        </p:nvGraphicFramePr>
        <p:xfrm>
          <a:off x="914400" y="568325"/>
          <a:ext cx="7315200" cy="56562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4870705"/>
      </p:ext>
    </p:extLst>
  </p:cSld>
  <p:clrMapOvr>
    <a:masterClrMapping/>
  </p:clrMapOvr>
  <p:transition spd="med">
    <p:pull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5F95C0-7901-4414-B9CC-7D0B5BCDD7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16684" y="1143294"/>
            <a:ext cx="7412915" cy="4268965"/>
          </a:xfrm>
        </p:spPr>
        <p:txBody>
          <a:bodyPr>
            <a:normAutofit/>
          </a:bodyPr>
          <a:lstStyle/>
          <a:p>
            <a:r>
              <a:rPr lang="en-US" sz="4000" i="0" dirty="0"/>
              <a:t>Everyone is the hero of their own story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E5C9C7C-7F13-429A-8B59-B8366D8592B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A0E8EF3-0E39-4B17-81F4-5A96C800F2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7547" y="2562744"/>
            <a:ext cx="6131187" cy="3328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0192265"/>
      </p:ext>
    </p:extLst>
  </p:cSld>
  <p:clrMapOvr>
    <a:masterClrMapping/>
  </p:clrMapOvr>
  <p:transition spd="med">
    <p:pull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3538752-892F-4DC2-A781-B1312C96E7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5774" y="569066"/>
            <a:ext cx="7666725" cy="5655156"/>
          </a:xfrm>
        </p:spPr>
        <p:txBody>
          <a:bodyPr/>
          <a:lstStyle/>
          <a:p>
            <a:r>
              <a:rPr lang="en-US" dirty="0">
                <a:latin typeface="+mj-lt"/>
              </a:rPr>
              <a:t>‘Forces of nature’ (</a:t>
            </a:r>
            <a:r>
              <a:rPr lang="en-US" dirty="0" err="1">
                <a:latin typeface="+mj-lt"/>
              </a:rPr>
              <a:t>ie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nonsentient</a:t>
            </a:r>
            <a:r>
              <a:rPr lang="en-US" dirty="0">
                <a:latin typeface="+mj-lt"/>
              </a:rPr>
              <a:t> systems) don’t need reasons to do what they do</a:t>
            </a:r>
          </a:p>
          <a:p>
            <a:r>
              <a:rPr lang="en-US" dirty="0">
                <a:latin typeface="+mj-lt"/>
              </a:rPr>
              <a:t>Humans generally need reasons which they couple with notions of ‘it was out of my control.’ (Which probably masks how little they’re actually in control)</a:t>
            </a:r>
          </a:p>
          <a:p>
            <a:r>
              <a:rPr lang="en-US" dirty="0">
                <a:latin typeface="+mj-lt"/>
              </a:rPr>
              <a:t>Exercise 1: rewrite a classic villain who you thought had terrible motivations to have better ones.</a:t>
            </a:r>
          </a:p>
          <a:p>
            <a:r>
              <a:rPr lang="en-US" dirty="0">
                <a:latin typeface="+mj-lt"/>
              </a:rPr>
              <a:t>Exercise 2: write all the ways you’re a villain.</a:t>
            </a:r>
          </a:p>
          <a:p>
            <a:r>
              <a:rPr lang="en-US" dirty="0">
                <a:latin typeface="+mj-lt"/>
              </a:rPr>
              <a:t>Thwarting the cliché – it’s sometimes really refreshing to have a villain know they’re a villain. </a:t>
            </a:r>
          </a:p>
          <a:p>
            <a:r>
              <a:rPr lang="en-US" dirty="0" err="1">
                <a:latin typeface="+mj-lt"/>
              </a:rPr>
              <a:t>Protip</a:t>
            </a:r>
            <a:r>
              <a:rPr lang="en-US" dirty="0">
                <a:latin typeface="+mj-lt"/>
              </a:rPr>
              <a:t>: DM should be the biggest fan of the PCs</a:t>
            </a:r>
          </a:p>
        </p:txBody>
      </p:sp>
    </p:spTree>
    <p:extLst>
      <p:ext uri="{BB962C8B-B14F-4D97-AF65-F5344CB8AC3E}">
        <p14:creationId xmlns:p14="http://schemas.microsoft.com/office/powerpoint/2010/main" val="174757642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5F95C0-7901-4414-B9CC-7D0B5BCDD7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16684" y="1143294"/>
            <a:ext cx="7421541" cy="4268965"/>
          </a:xfrm>
        </p:spPr>
        <p:txBody>
          <a:bodyPr>
            <a:normAutofit/>
          </a:bodyPr>
          <a:lstStyle/>
          <a:p>
            <a:r>
              <a:rPr lang="en-US" sz="3200" i="0" dirty="0"/>
              <a:t>The world is littered with unexploded ordnance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E5C9C7C-7F13-429A-8B59-B8366D8592B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479416A-7D1B-431A-B703-A683736B08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5765" y="2573327"/>
            <a:ext cx="6652470" cy="3670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2796097"/>
      </p:ext>
    </p:extLst>
  </p:cSld>
  <p:clrMapOvr>
    <a:masterClrMapping/>
  </p:clrMapOvr>
  <p:transition spd="med">
    <p:pull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3538752-892F-4DC2-A781-B1312C96E7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5774" y="569066"/>
            <a:ext cx="7666725" cy="5655156"/>
          </a:xfrm>
        </p:spPr>
        <p:txBody>
          <a:bodyPr/>
          <a:lstStyle/>
          <a:p>
            <a:r>
              <a:rPr lang="en-US" dirty="0">
                <a:latin typeface="+mj-lt"/>
              </a:rPr>
              <a:t>Really easy to do in fantasy or sci-fi conflict games.</a:t>
            </a:r>
          </a:p>
          <a:p>
            <a:r>
              <a:rPr lang="en-US" dirty="0">
                <a:latin typeface="+mj-lt"/>
              </a:rPr>
              <a:t>Concept works for all genres.</a:t>
            </a:r>
          </a:p>
          <a:p>
            <a:r>
              <a:rPr lang="en-US" dirty="0">
                <a:latin typeface="+mj-lt"/>
              </a:rPr>
              <a:t>Think: secrets, relationships, embarrassments, failures.</a:t>
            </a:r>
          </a:p>
          <a:p>
            <a:r>
              <a:rPr lang="en-US" dirty="0">
                <a:latin typeface="+mj-lt"/>
              </a:rPr>
              <a:t>Double points for making players complicit in its creation.</a:t>
            </a:r>
          </a:p>
          <a:p>
            <a:r>
              <a:rPr lang="en-US" dirty="0">
                <a:latin typeface="+mj-lt"/>
              </a:rPr>
              <a:t>Not always ‘bad’ can be used creatively by players or properly diffused, but if not definitely impair players/pays off.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DD9039-02BA-453E-8332-B68D09F02D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6604" y="3541144"/>
            <a:ext cx="4727274" cy="3151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618216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5F95C0-7901-4414-B9CC-7D0B5BCDD7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16684" y="1143294"/>
            <a:ext cx="7421541" cy="4268965"/>
          </a:xfrm>
        </p:spPr>
        <p:txBody>
          <a:bodyPr>
            <a:normAutofit/>
          </a:bodyPr>
          <a:lstStyle/>
          <a:p>
            <a:r>
              <a:rPr lang="en-US" sz="2600" i="0" dirty="0"/>
              <a:t>worlds that feel real often don’t look intelligently designed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E5C9C7C-7F13-429A-8B59-B8366D8592B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i="0" dirty="0"/>
              <a:t>But they’re still </a:t>
            </a:r>
            <a:r>
              <a:rPr lang="en-US" i="0" u="sng" dirty="0"/>
              <a:t>justified</a:t>
            </a:r>
            <a:r>
              <a:rPr lang="en-US" i="0" dirty="0"/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EE947C8-92D3-435B-8B2E-34D46116C4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0" y="2181765"/>
            <a:ext cx="5736979" cy="3230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891819"/>
      </p:ext>
    </p:extLst>
  </p:cSld>
  <p:clrMapOvr>
    <a:masterClrMapping/>
  </p:clrMapOvr>
  <p:transition spd="med">
    <p:pull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2DEA19-38FF-4DB6-B51A-C1DD9EADF8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559678"/>
            <a:ext cx="7323826" cy="4952492"/>
          </a:xfrm>
        </p:spPr>
        <p:txBody>
          <a:bodyPr/>
          <a:lstStyle/>
          <a:p>
            <a:pPr algn="ctr"/>
            <a:r>
              <a:rPr lang="en-US" i="0" dirty="0">
                <a:solidFill>
                  <a:schemeClr val="tx1"/>
                </a:solidFill>
              </a:rPr>
              <a:t>Recurrent Laryngeal Nerve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1AB84690-986E-4B01-B419-B422BC9500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55940"/>
            <a:ext cx="9236626" cy="4200954"/>
          </a:xfrm>
        </p:spPr>
      </p:pic>
    </p:spTree>
    <p:extLst>
      <p:ext uri="{BB962C8B-B14F-4D97-AF65-F5344CB8AC3E}">
        <p14:creationId xmlns:p14="http://schemas.microsoft.com/office/powerpoint/2010/main" val="400957297"/>
      </p:ext>
    </p:extLst>
  </p:cSld>
  <p:clrMapOvr>
    <a:masterClrMapping/>
  </p:clrMapOvr>
  <p:transition spd="med">
    <p:pull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7E142F-7178-477F-BEF7-912B1D45D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6D2CC27-5AE0-44B1-BB52-CF5A4C99F2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8103"/>
            <a:ext cx="9014275" cy="4838130"/>
          </a:xfrm>
        </p:spPr>
      </p:pic>
    </p:spTree>
    <p:extLst>
      <p:ext uri="{BB962C8B-B14F-4D97-AF65-F5344CB8AC3E}">
        <p14:creationId xmlns:p14="http://schemas.microsoft.com/office/powerpoint/2010/main" val="3538657383"/>
      </p:ext>
    </p:extLst>
  </p:cSld>
  <p:clrMapOvr>
    <a:masterClrMapping/>
  </p:clrMapOvr>
  <p:transition spd="med">
    <p:pull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5077CB-0D12-4AF9-B244-D79545777A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4401" y="569066"/>
            <a:ext cx="7306574" cy="565515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dirty="0">
              <a:latin typeface="+mj-lt"/>
            </a:endParaRPr>
          </a:p>
          <a:p>
            <a:pPr marL="0" indent="0" algn="ctr">
              <a:buNone/>
            </a:pPr>
            <a:endParaRPr lang="en-US" dirty="0">
              <a:latin typeface="+mj-lt"/>
            </a:endParaRPr>
          </a:p>
          <a:p>
            <a:pPr marL="0" indent="0" algn="ctr">
              <a:buNone/>
            </a:pPr>
            <a:endParaRPr lang="en-US" dirty="0">
              <a:latin typeface="+mj-lt"/>
            </a:endParaRPr>
          </a:p>
          <a:p>
            <a:pPr marL="0" indent="0" algn="ctr">
              <a:buNone/>
            </a:pPr>
            <a:endParaRPr lang="en-US" dirty="0">
              <a:latin typeface="+mj-lt"/>
            </a:endParaRPr>
          </a:p>
          <a:p>
            <a:pPr marL="0" indent="0" algn="ctr">
              <a:buNone/>
            </a:pPr>
            <a:r>
              <a:rPr lang="en-US" dirty="0">
                <a:latin typeface="+mj-lt"/>
              </a:rPr>
              <a:t>Advice: </a:t>
            </a:r>
          </a:p>
          <a:p>
            <a:pPr marL="0" indent="0">
              <a:buNone/>
            </a:pPr>
            <a:r>
              <a:rPr lang="en-US" dirty="0">
                <a:latin typeface="+mj-lt"/>
              </a:rPr>
              <a:t>Tone this down compared to reality, since the world we live in is </a:t>
            </a:r>
            <a:r>
              <a:rPr lang="en-US" dirty="0" err="1">
                <a:latin typeface="+mj-lt"/>
              </a:rPr>
              <a:t>wayyyyy</a:t>
            </a:r>
            <a:r>
              <a:rPr lang="en-US" dirty="0">
                <a:latin typeface="+mj-lt"/>
              </a:rPr>
              <a:t> weirder than anything you’ll ever make.</a:t>
            </a:r>
          </a:p>
        </p:txBody>
      </p:sp>
    </p:spTree>
    <p:extLst>
      <p:ext uri="{BB962C8B-B14F-4D97-AF65-F5344CB8AC3E}">
        <p14:creationId xmlns:p14="http://schemas.microsoft.com/office/powerpoint/2010/main" val="2528579291"/>
      </p:ext>
    </p:extLst>
  </p:cSld>
  <p:clrMapOvr>
    <a:masterClrMapping/>
  </p:clrMapOvr>
  <p:transition spd="med">
    <p:pull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5F95C0-7901-4414-B9CC-7D0B5BCDD7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0" y="1143294"/>
            <a:ext cx="7315199" cy="4268965"/>
          </a:xfrm>
        </p:spPr>
        <p:txBody>
          <a:bodyPr>
            <a:normAutofit/>
          </a:bodyPr>
          <a:lstStyle/>
          <a:p>
            <a:r>
              <a:rPr lang="en-US" sz="2800" i="0" dirty="0"/>
              <a:t>try to imagine and include paths of desire for both characters and players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E5C9C7C-7F13-429A-8B59-B8366D8592B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3DDF993-755E-442D-B10B-9BDC4FDCA4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4300" y="2569358"/>
            <a:ext cx="5335398" cy="3897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338535"/>
      </p:ext>
    </p:extLst>
  </p:cSld>
  <p:clrMapOvr>
    <a:masterClrMapping/>
  </p:clrMapOvr>
  <p:transition spd="med">
    <p:pull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6073D31-8988-4289-99EE-313D921E0C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12907"/>
            <a:ext cx="9152546" cy="5141244"/>
          </a:xfrm>
        </p:spPr>
      </p:pic>
    </p:spTree>
    <p:extLst>
      <p:ext uri="{BB962C8B-B14F-4D97-AF65-F5344CB8AC3E}">
        <p14:creationId xmlns:p14="http://schemas.microsoft.com/office/powerpoint/2010/main" val="360162191"/>
      </p:ext>
    </p:extLst>
  </p:cSld>
  <p:clrMapOvr>
    <a:masterClrMapping/>
  </p:clrMapOvr>
  <p:transition spd="med">
    <p:pull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5F95C0-7901-4414-B9CC-7D0B5BCDD7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16685" y="1143294"/>
            <a:ext cx="7438794" cy="4268965"/>
          </a:xfrm>
        </p:spPr>
        <p:txBody>
          <a:bodyPr>
            <a:normAutofit/>
          </a:bodyPr>
          <a:lstStyle/>
          <a:p>
            <a:r>
              <a:rPr lang="en-US" sz="3200" i="0" dirty="0"/>
              <a:t>Figure out the tradeoffs you’re making between different kinds of fun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E5C9C7C-7F13-429A-8B59-B8366D8592B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627F89F-4590-44BA-8035-695EC59C6A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5853" y="2728661"/>
            <a:ext cx="5872294" cy="3428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6216780"/>
      </p:ext>
    </p:extLst>
  </p:cSld>
  <p:clrMapOvr>
    <a:masterClrMapping/>
  </p:clrMapOvr>
  <p:transition spd="med">
    <p:pull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2DEA19-38FF-4DB6-B51A-C1DD9EADF8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8A2E62-9C37-4487-AD21-E5714ED57C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500" y="569066"/>
            <a:ext cx="8000999" cy="5655156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dirty="0">
                <a:latin typeface="+mj-lt"/>
              </a:rPr>
              <a:t>8 Kind of Fun – Theory by Game Designer Marc </a:t>
            </a:r>
            <a:r>
              <a:rPr lang="en-US" dirty="0" err="1">
                <a:latin typeface="+mj-lt"/>
              </a:rPr>
              <a:t>LeBlank</a:t>
            </a:r>
            <a:endParaRPr lang="en-US" dirty="0">
              <a:latin typeface="+mj-lt"/>
            </a:endParaRPr>
          </a:p>
          <a:p>
            <a:pPr marL="457200" indent="-457200">
              <a:buFont typeface="+mj-lt"/>
              <a:buAutoNum type="arabicParenR"/>
            </a:pPr>
            <a:r>
              <a:rPr lang="en-US" b="1" dirty="0">
                <a:latin typeface="+mj-lt"/>
              </a:rPr>
              <a:t>Sensation: </a:t>
            </a:r>
            <a:r>
              <a:rPr lang="en-US" dirty="0">
                <a:latin typeface="+mj-lt"/>
              </a:rPr>
              <a:t>Game as sense-pleasure.</a:t>
            </a:r>
          </a:p>
          <a:p>
            <a:pPr marL="457200" indent="-457200">
              <a:buFont typeface="+mj-lt"/>
              <a:buAutoNum type="arabicParenR"/>
            </a:pPr>
            <a:r>
              <a:rPr lang="en-US" b="1" dirty="0">
                <a:latin typeface="+mj-lt"/>
              </a:rPr>
              <a:t>Fantasy: </a:t>
            </a:r>
            <a:r>
              <a:rPr lang="en-US" dirty="0">
                <a:latin typeface="+mj-lt"/>
              </a:rPr>
              <a:t>Game as make-believe.</a:t>
            </a:r>
          </a:p>
          <a:p>
            <a:pPr marL="457200" indent="-457200">
              <a:buFont typeface="+mj-lt"/>
              <a:buAutoNum type="arabicParenR"/>
            </a:pPr>
            <a:r>
              <a:rPr lang="en-US" b="1" dirty="0">
                <a:latin typeface="+mj-lt"/>
              </a:rPr>
              <a:t>Narrative: </a:t>
            </a:r>
            <a:r>
              <a:rPr lang="en-US" dirty="0">
                <a:latin typeface="+mj-lt"/>
              </a:rPr>
              <a:t>Game as unfolding story.</a:t>
            </a:r>
            <a:r>
              <a:rPr lang="en-US" b="1" dirty="0">
                <a:latin typeface="+mj-lt"/>
              </a:rPr>
              <a:t> </a:t>
            </a:r>
            <a:endParaRPr lang="en-US" dirty="0">
              <a:latin typeface="+mj-lt"/>
            </a:endParaRPr>
          </a:p>
          <a:p>
            <a:pPr marL="457200" indent="-457200">
              <a:buFont typeface="+mj-lt"/>
              <a:buAutoNum type="arabicParenR"/>
            </a:pPr>
            <a:r>
              <a:rPr lang="en-US" b="1" dirty="0">
                <a:latin typeface="+mj-lt"/>
              </a:rPr>
              <a:t>Challenge: </a:t>
            </a:r>
            <a:r>
              <a:rPr lang="en-US" dirty="0">
                <a:latin typeface="+mj-lt"/>
              </a:rPr>
              <a:t>Game as obstacle course.</a:t>
            </a:r>
          </a:p>
          <a:p>
            <a:pPr marL="457200" indent="-457200">
              <a:buFont typeface="+mj-lt"/>
              <a:buAutoNum type="arabicParenR"/>
            </a:pPr>
            <a:r>
              <a:rPr lang="en-US" b="1" dirty="0">
                <a:latin typeface="+mj-lt"/>
              </a:rPr>
              <a:t>Fellowship</a:t>
            </a:r>
            <a:r>
              <a:rPr lang="en-US" dirty="0">
                <a:latin typeface="+mj-lt"/>
              </a:rPr>
              <a:t>: Game as social framework.</a:t>
            </a:r>
          </a:p>
          <a:p>
            <a:pPr marL="457200" indent="-457200">
              <a:buFont typeface="+mj-lt"/>
              <a:buAutoNum type="arabicParenR"/>
            </a:pPr>
            <a:r>
              <a:rPr lang="en-US" b="1" dirty="0">
                <a:latin typeface="+mj-lt"/>
              </a:rPr>
              <a:t>Discovery: </a:t>
            </a:r>
            <a:r>
              <a:rPr lang="en-US" dirty="0">
                <a:latin typeface="+mj-lt"/>
              </a:rPr>
              <a:t>Game as uncharted territory (both of game and player).</a:t>
            </a:r>
          </a:p>
          <a:p>
            <a:pPr marL="457200" indent="-457200">
              <a:buFont typeface="+mj-lt"/>
              <a:buAutoNum type="arabicParenR"/>
            </a:pPr>
            <a:r>
              <a:rPr lang="en-US" b="1" dirty="0">
                <a:latin typeface="+mj-lt"/>
              </a:rPr>
              <a:t>Expression</a:t>
            </a:r>
            <a:r>
              <a:rPr lang="en-US" dirty="0">
                <a:latin typeface="+mj-lt"/>
              </a:rPr>
              <a:t>: Game as soap box/avenue of player creativity. </a:t>
            </a:r>
          </a:p>
          <a:p>
            <a:pPr marL="457200" indent="-457200">
              <a:buFont typeface="+mj-lt"/>
              <a:buAutoNum type="arabicParenR"/>
            </a:pPr>
            <a:r>
              <a:rPr lang="en-US" b="1" dirty="0">
                <a:latin typeface="+mj-lt"/>
              </a:rPr>
              <a:t>Submission</a:t>
            </a:r>
            <a:r>
              <a:rPr lang="en-US" dirty="0">
                <a:latin typeface="+mj-lt"/>
              </a:rPr>
              <a:t>: Game as mindless pastime.</a:t>
            </a:r>
          </a:p>
          <a:p>
            <a:pPr marL="0" indent="0" algn="ctr">
              <a:buNone/>
            </a:pPr>
            <a:endParaRPr lang="en-US" dirty="0">
              <a:latin typeface="+mj-lt"/>
            </a:endParaRPr>
          </a:p>
          <a:p>
            <a:pPr marL="0" indent="0" algn="ctr">
              <a:buNone/>
            </a:pPr>
            <a:endParaRPr lang="en-US" dirty="0">
              <a:latin typeface="+mj-lt"/>
            </a:endParaRPr>
          </a:p>
          <a:p>
            <a:pPr marL="0" indent="0" algn="ctr">
              <a:buNone/>
            </a:pPr>
            <a:r>
              <a:rPr lang="en-US" dirty="0">
                <a:latin typeface="+mj-lt"/>
              </a:rPr>
              <a:t> </a:t>
            </a:r>
          </a:p>
          <a:p>
            <a:pPr marL="0" indent="0" algn="ctr">
              <a:buNone/>
            </a:pPr>
            <a:endParaRPr lang="en-US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87286881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5F95C0-7901-4414-B9CC-7D0B5BCDD7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16685" y="1143294"/>
            <a:ext cx="7438794" cy="4268965"/>
          </a:xfrm>
        </p:spPr>
        <p:txBody>
          <a:bodyPr>
            <a:normAutofit/>
          </a:bodyPr>
          <a:lstStyle/>
          <a:p>
            <a:r>
              <a:rPr lang="en-US" sz="3200" i="0" dirty="0"/>
              <a:t>Final thoughts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E5C9C7C-7F13-429A-8B59-B8366D8592B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i="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1535E63-A632-48BE-9849-237AF690A9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8407" y="1849771"/>
            <a:ext cx="6107185" cy="4580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056254"/>
      </p:ext>
    </p:extLst>
  </p:cSld>
  <p:clrMapOvr>
    <a:masterClrMapping/>
  </p:clrMapOvr>
  <p:transition spd="med">
    <p:pull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2DEA19-38FF-4DB6-B51A-C1DD9EADF8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8A2E62-9C37-4487-AD21-E5714ED57C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500" y="569066"/>
            <a:ext cx="8000999" cy="5655156"/>
          </a:xfrm>
        </p:spPr>
        <p:txBody>
          <a:bodyPr/>
          <a:lstStyle/>
          <a:p>
            <a:r>
              <a:rPr lang="en-US" dirty="0">
                <a:latin typeface="+mj-lt"/>
              </a:rPr>
              <a:t>You don’t have to be finished to start (your world &amp; game will develop in play)</a:t>
            </a:r>
          </a:p>
          <a:p>
            <a:r>
              <a:rPr lang="en-US" dirty="0">
                <a:latin typeface="+mj-lt"/>
              </a:rPr>
              <a:t>Translate in your own hopes, fears, desires, and weirdness (up to a point).</a:t>
            </a:r>
          </a:p>
          <a:p>
            <a:r>
              <a:rPr lang="en-US" dirty="0">
                <a:latin typeface="+mj-lt"/>
              </a:rPr>
              <a:t>Liberally weave together your ideas with published material.</a:t>
            </a:r>
          </a:p>
          <a:p>
            <a:r>
              <a:rPr lang="en-US" dirty="0">
                <a:latin typeface="+mj-lt"/>
              </a:rPr>
              <a:t>Get as close to ‘the source’ as possible for inspiration (nature, myth &amp; folklore)</a:t>
            </a:r>
          </a:p>
          <a:p>
            <a:r>
              <a:rPr lang="en-US" dirty="0">
                <a:latin typeface="+mj-lt"/>
              </a:rPr>
              <a:t>Have Fun!</a:t>
            </a:r>
          </a:p>
        </p:txBody>
      </p:sp>
    </p:spTree>
    <p:extLst>
      <p:ext uri="{BB962C8B-B14F-4D97-AF65-F5344CB8AC3E}">
        <p14:creationId xmlns:p14="http://schemas.microsoft.com/office/powerpoint/2010/main" val="1305824202"/>
      </p:ext>
    </p:extLst>
  </p:cSld>
  <p:clrMapOvr>
    <a:masterClrMapping/>
  </p:clrMapOvr>
  <p:transition spd="med">
    <p:pull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5F95C0-7901-4414-B9CC-7D0B5BCDD7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399" y="1143294"/>
            <a:ext cx="7289321" cy="4268965"/>
          </a:xfrm>
        </p:spPr>
        <p:txBody>
          <a:bodyPr>
            <a:normAutofit/>
          </a:bodyPr>
          <a:lstStyle/>
          <a:p>
            <a:pPr algn="ctr"/>
            <a:r>
              <a:rPr lang="en-US" sz="4400" dirty="0"/>
              <a:t>Thanks + Q&amp;A</a:t>
            </a:r>
            <a:br>
              <a:rPr lang="en-US" sz="4400" dirty="0"/>
            </a:br>
            <a:br>
              <a:rPr lang="en-US" sz="4400" dirty="0"/>
            </a:br>
            <a:br>
              <a:rPr lang="en-US" sz="4400" dirty="0"/>
            </a:br>
            <a:br>
              <a:rPr lang="en-US" sz="4400" dirty="0"/>
            </a:br>
            <a:r>
              <a:rPr lang="en-US" sz="2400" dirty="0"/>
              <a:t>@</a:t>
            </a:r>
            <a:r>
              <a:rPr lang="en-US" sz="2400" dirty="0" err="1"/>
              <a:t>jmperkins</a:t>
            </a:r>
            <a:br>
              <a:rPr lang="en-US" sz="2400" dirty="0"/>
            </a:br>
            <a:br>
              <a:rPr lang="en-US" sz="2400" dirty="0"/>
            </a:br>
            <a:r>
              <a:rPr lang="en-US" sz="2400" dirty="0">
                <a:solidFill>
                  <a:schemeClr val="tx1"/>
                </a:solidFill>
              </a:rPr>
              <a:t>www.jmperkins.com</a:t>
            </a:r>
            <a:br>
              <a:rPr lang="en-US" sz="2400" dirty="0">
                <a:solidFill>
                  <a:schemeClr val="tx1"/>
                </a:solidFill>
              </a:rPr>
            </a:br>
            <a:br>
              <a:rPr lang="en-US" sz="2400" dirty="0"/>
            </a:br>
            <a:r>
              <a:rPr lang="en-US" sz="2400" dirty="0"/>
              <a:t>john@jmperkins.com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E5C9C7C-7F13-429A-8B59-B8366D8592B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8803252"/>
      </p:ext>
    </p:extLst>
  </p:cSld>
  <p:clrMapOvr>
    <a:masterClrMapping/>
  </p:clrMapOvr>
  <p:transition spd="med">
    <p:pull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BASF_CONVERTED_TO_TAGS" val="1"/>
</p:tagLst>
</file>

<file path=ppt/theme/theme1.xml><?xml version="1.0" encoding="utf-8"?>
<a:theme xmlns:a="http://schemas.openxmlformats.org/drawingml/2006/main" name="Headlines">
  <a:themeElements>
    <a:clrScheme name="Headlines">
      <a:dk1>
        <a:sysClr val="windowText" lastClr="000000"/>
      </a:dk1>
      <a:lt1>
        <a:sysClr val="window" lastClr="FFFFFF"/>
      </a:lt1>
      <a:dk2>
        <a:srgbClr val="140C0F"/>
      </a:dk2>
      <a:lt2>
        <a:srgbClr val="F2F0EF"/>
      </a:lt2>
      <a:accent1>
        <a:srgbClr val="51303B"/>
      </a:accent1>
      <a:accent2>
        <a:srgbClr val="ABA299"/>
      </a:accent2>
      <a:accent3>
        <a:srgbClr val="475A6B"/>
      </a:accent3>
      <a:accent4>
        <a:srgbClr val="9A5853"/>
      </a:accent4>
      <a:accent5>
        <a:srgbClr val="A98E58"/>
      </a:accent5>
      <a:accent6>
        <a:srgbClr val="754C66"/>
      </a:accent6>
      <a:hlink>
        <a:srgbClr val="448593"/>
      </a:hlink>
      <a:folHlink>
        <a:srgbClr val="935E7A"/>
      </a:folHlink>
    </a:clrScheme>
    <a:fontScheme name="Headlines">
      <a:majorFont>
        <a:latin typeface="Century Schoolbook" panose="020406040505050203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Headlines">
      <a:fillStyleLst>
        <a:solidFill>
          <a:schemeClr val="phClr"/>
        </a:solidFill>
        <a:solidFill>
          <a:schemeClr val="phClr">
            <a:tint val="67000"/>
            <a:satMod val="105000"/>
          </a:schemeClr>
        </a:solidFill>
        <a:gradFill rotWithShape="1">
          <a:gsLst>
            <a:gs pos="0">
              <a:schemeClr val="phClr">
                <a:tint val="100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88900" dist="25400" dir="10800000">
              <a:srgbClr val="000000">
                <a:alpha val="25000"/>
              </a:srgbClr>
            </a:innerShdw>
            <a:outerShdw blurRad="25400" dist="25400" dir="5400000" algn="ctr" rotWithShape="0">
              <a:srgbClr val="FFFFFF">
                <a:alpha val="10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Headlines" id="{3841520A-25F2-4EB8-BE4C-611DB5ABEED9}" vid="{36CA9F4A-BB34-428E-BF18-E0AFB26A73A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TM10001103[[fn=Headlines]]</Template>
  <TotalTime>0</TotalTime>
  <Words>1075</Words>
  <Application>Microsoft Office PowerPoint</Application>
  <PresentationFormat>On-screen Show (4:3)</PresentationFormat>
  <Paragraphs>108</Paragraphs>
  <Slides>42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6" baseType="lpstr">
      <vt:lpstr>Arial</vt:lpstr>
      <vt:lpstr>Century Schoolbook</vt:lpstr>
      <vt:lpstr>Corbel</vt:lpstr>
      <vt:lpstr>Headlines</vt:lpstr>
      <vt:lpstr>Designing Game Worlds Running Dungeons &amp; DrAgons </vt:lpstr>
      <vt:lpstr>Who I Am</vt:lpstr>
      <vt:lpstr>Clarification &amp; Terms </vt:lpstr>
      <vt:lpstr>PowerPoint Presentation</vt:lpstr>
      <vt:lpstr>DnD Basics </vt:lpstr>
      <vt:lpstr>PowerPoint Presentation</vt:lpstr>
      <vt:lpstr>Fantasy &amp; clichés </vt:lpstr>
      <vt:lpstr>PowerPoint Presentation</vt:lpstr>
      <vt:lpstr>Examples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 Giant monster –the Tarrasque- ravaging the land (think unkillable Godzilla that constantly regenerates).  Wont’ stay dead, so people bind it in place far from civilization &amp; ritualize its slaughter.  Defenders lose supply lines &amp; start getting hungry, begin eating the monster.  Salt in Wounds is the city that grew there after 270 years.   As you might expect, things got weird.</vt:lpstr>
      <vt:lpstr>Tools of the trade </vt:lpstr>
      <vt:lpstr>PowerPoint Presentation</vt:lpstr>
      <vt:lpstr>Things that should be in every game </vt:lpstr>
      <vt:lpstr>PowerPoint Presentation</vt:lpstr>
      <vt:lpstr>Never-ending adventure</vt:lpstr>
      <vt:lpstr>PowerPoint Presentation</vt:lpstr>
      <vt:lpstr>PowerPoint Presentation</vt:lpstr>
      <vt:lpstr>Everyone is the hero of their own story</vt:lpstr>
      <vt:lpstr>PowerPoint Presentation</vt:lpstr>
      <vt:lpstr>The world is littered with unexploded ordnance</vt:lpstr>
      <vt:lpstr>PowerPoint Presentation</vt:lpstr>
      <vt:lpstr>worlds that feel real often don’t look intelligently designed </vt:lpstr>
      <vt:lpstr>Recurrent Laryngeal Nerve</vt:lpstr>
      <vt:lpstr>PowerPoint Presentation</vt:lpstr>
      <vt:lpstr>PowerPoint Presentation</vt:lpstr>
      <vt:lpstr>try to imagine and include paths of desire for both characters and players</vt:lpstr>
      <vt:lpstr>PowerPoint Presentation</vt:lpstr>
      <vt:lpstr>Figure out the tradeoffs you’re making between different kinds of fun</vt:lpstr>
      <vt:lpstr>PowerPoint Presentation</vt:lpstr>
      <vt:lpstr>Final thoughts</vt:lpstr>
      <vt:lpstr>PowerPoint Presentation</vt:lpstr>
      <vt:lpstr>Thanks + Q&amp;A    @jmperkins  www.jmperkins.com  john@jmperkins.com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_ Simple Narrative Heuristics for quickly generating a complex game World</dc:title>
  <dc:creator>John Perkins</dc:creator>
  <cp:lastModifiedBy>John Perkins</cp:lastModifiedBy>
  <cp:revision>42</cp:revision>
  <dcterms:created xsi:type="dcterms:W3CDTF">2018-04-03T00:36:06Z</dcterms:created>
  <dcterms:modified xsi:type="dcterms:W3CDTF">2019-05-17T19:22:33Z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lassification_to_AIP">
    <vt:i4>0</vt:i4>
  </property>
</Properties>
</file>